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6" r:id="rId2"/>
    <p:sldId id="260" r:id="rId3"/>
    <p:sldId id="306" r:id="rId4"/>
    <p:sldId id="307" r:id="rId5"/>
    <p:sldId id="305" r:id="rId6"/>
    <p:sldId id="262" r:id="rId7"/>
    <p:sldId id="263" r:id="rId8"/>
    <p:sldId id="264" r:id="rId9"/>
    <p:sldId id="265" r:id="rId10"/>
    <p:sldId id="266" r:id="rId11"/>
    <p:sldId id="267" r:id="rId12"/>
    <p:sldId id="300" r:id="rId13"/>
    <p:sldId id="301" r:id="rId14"/>
    <p:sldId id="302" r:id="rId15"/>
    <p:sldId id="303" r:id="rId16"/>
    <p:sldId id="268" r:id="rId17"/>
    <p:sldId id="308" r:id="rId18"/>
    <p:sldId id="309" r:id="rId19"/>
    <p:sldId id="310" r:id="rId20"/>
    <p:sldId id="269" r:id="rId21"/>
    <p:sldId id="271" r:id="rId22"/>
    <p:sldId id="323" r:id="rId23"/>
    <p:sldId id="321" r:id="rId24"/>
    <p:sldId id="325" r:id="rId25"/>
    <p:sldId id="326" r:id="rId26"/>
    <p:sldId id="324" r:id="rId27"/>
    <p:sldId id="322" r:id="rId28"/>
    <p:sldId id="327" r:id="rId29"/>
    <p:sldId id="272" r:id="rId30"/>
    <p:sldId id="328" r:id="rId31"/>
    <p:sldId id="329" r:id="rId32"/>
    <p:sldId id="330" r:id="rId33"/>
    <p:sldId id="331" r:id="rId34"/>
    <p:sldId id="332" r:id="rId35"/>
    <p:sldId id="333" r:id="rId36"/>
    <p:sldId id="334" r:id="rId37"/>
    <p:sldId id="335" r:id="rId38"/>
    <p:sldId id="273" r:id="rId39"/>
    <p:sldId id="336" r:id="rId40"/>
    <p:sldId id="274" r:id="rId41"/>
    <p:sldId id="275" r:id="rId42"/>
    <p:sldId id="276" r:id="rId43"/>
    <p:sldId id="277" r:id="rId44"/>
    <p:sldId id="278" r:id="rId45"/>
    <p:sldId id="279" r:id="rId46"/>
    <p:sldId id="280" r:id="rId47"/>
    <p:sldId id="281" r:id="rId48"/>
    <p:sldId id="282" r:id="rId49"/>
    <p:sldId id="283" r:id="rId50"/>
    <p:sldId id="284" r:id="rId51"/>
    <p:sldId id="287" r:id="rId52"/>
    <p:sldId id="288" r:id="rId53"/>
    <p:sldId id="289" r:id="rId54"/>
    <p:sldId id="290" r:id="rId55"/>
    <p:sldId id="291" r:id="rId56"/>
    <p:sldId id="292" r:id="rId57"/>
    <p:sldId id="293" r:id="rId58"/>
    <p:sldId id="296" r:id="rId59"/>
    <p:sldId id="297" r:id="rId60"/>
    <p:sldId id="295" r:id="rId61"/>
    <p:sldId id="316" r:id="rId62"/>
    <p:sldId id="317" r:id="rId63"/>
    <p:sldId id="318" r:id="rId64"/>
    <p:sldId id="315" r:id="rId65"/>
    <p:sldId id="298" r:id="rId66"/>
    <p:sldId id="299" r:id="rId67"/>
    <p:sldId id="338" r:id="rId68"/>
    <p:sldId id="339" r:id="rId69"/>
    <p:sldId id="340" r:id="rId70"/>
    <p:sldId id="341" r:id="rId71"/>
    <p:sldId id="342" r:id="rId72"/>
    <p:sldId id="355" r:id="rId73"/>
    <p:sldId id="349" r:id="rId74"/>
    <p:sldId id="351" r:id="rId75"/>
    <p:sldId id="350" r:id="rId76"/>
    <p:sldId id="353" r:id="rId77"/>
    <p:sldId id="312" r:id="rId78"/>
    <p:sldId id="343" r:id="rId79"/>
    <p:sldId id="344" r:id="rId80"/>
    <p:sldId id="311" r:id="rId81"/>
    <p:sldId id="313" r:id="rId82"/>
    <p:sldId id="304" r:id="rId83"/>
    <p:sldId id="346" r:id="rId84"/>
    <p:sldId id="347" r:id="rId85"/>
    <p:sldId id="348" r:id="rId86"/>
    <p:sldId id="354" r:id="rId87"/>
    <p:sldId id="345" r:id="rId88"/>
    <p:sldId id="352" r:id="rId89"/>
    <p:sldId id="314" r:id="rId90"/>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4"/>
    <p:restoredTop sz="94674"/>
  </p:normalViewPr>
  <p:slideViewPr>
    <p:cSldViewPr>
      <p:cViewPr varScale="1">
        <p:scale>
          <a:sx n="84" d="100"/>
          <a:sy n="84" d="100"/>
        </p:scale>
        <p:origin x="142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92482F5-D277-6D44-BDA3-AC4D12864004}" type="datetimeFigureOut">
              <a:rPr lang="en-US" smtClean="0"/>
              <a:t>10/5/2026</a:t>
            </a:fld>
            <a:endParaRPr lang="en-US"/>
          </a:p>
        </p:txBody>
      </p:sp>
      <p:sp>
        <p:nvSpPr>
          <p:cNvPr id="4" name="Slide Image Placeholder 3"/>
          <p:cNvSpPr>
            <a:spLocks noGrp="1" noRot="1" noChangeAspect="1"/>
          </p:cNvSpPr>
          <p:nvPr>
            <p:ph type="sldImg" idx="2"/>
          </p:nvPr>
        </p:nvSpPr>
        <p:spPr>
          <a:xfrm>
            <a:off x="1249363" y="1279525"/>
            <a:ext cx="4606925"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52C996FB-5104-614F-984F-21CE34FDDA95}" type="slidenum">
              <a:rPr lang="en-US" smtClean="0"/>
              <a:t>‹#›</a:t>
            </a:fld>
            <a:endParaRPr lang="en-US"/>
          </a:p>
        </p:txBody>
      </p:sp>
    </p:spTree>
    <p:extLst>
      <p:ext uri="{BB962C8B-B14F-4D97-AF65-F5344CB8AC3E}">
        <p14:creationId xmlns:p14="http://schemas.microsoft.com/office/powerpoint/2010/main" val="292819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792268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AB693661-FD01-4315-B7E9-758E1E219256}" type="datetimeFigureOut">
              <a:rPr lang="en-US" smtClean="0"/>
              <a:pPr/>
              <a:t>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B693661-FD01-4315-B7E9-758E1E219256}" type="datetimeFigureOut">
              <a:rPr lang="en-US" smtClean="0"/>
              <a:pPr/>
              <a:t>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693661-FD01-4315-B7E9-758E1E219256}" type="datetimeFigureOut">
              <a:rPr lang="en-US" smtClean="0"/>
              <a:pPr/>
              <a:t>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AB693661-FD01-4315-B7E9-758E1E219256}" type="datetimeFigureOut">
              <a:rPr lang="en-US" smtClean="0"/>
              <a:pPr/>
              <a:t>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B693661-FD01-4315-B7E9-758E1E219256}" type="datetimeFigureOut">
              <a:rPr lang="en-US" smtClean="0"/>
              <a:pPr/>
              <a:t>10/5/2026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B693661-FD01-4315-B7E9-758E1E219256}" type="datetimeFigureOut">
              <a:rPr lang="en-US" smtClean="0"/>
              <a:pPr/>
              <a:t>10/5/2026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693661-FD01-4315-B7E9-758E1E219256}" type="datetimeFigureOut">
              <a:rPr lang="en-US" smtClean="0"/>
              <a:pPr/>
              <a:t>10/5/2026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693661-FD01-4315-B7E9-758E1E219256}" type="datetimeFigureOut">
              <a:rPr lang="en-US" smtClean="0"/>
              <a:pPr/>
              <a:t>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693661-FD01-4315-B7E9-758E1E219256}" type="datetimeFigureOut">
              <a:rPr lang="en-US" smtClean="0"/>
              <a:pPr/>
              <a:t>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B693661-FD01-4315-B7E9-758E1E219256}" type="datetimeFigureOut">
              <a:rPr lang="en-US" smtClean="0"/>
              <a:pPr/>
              <a:t>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B693661-FD01-4315-B7E9-758E1E219256}" type="datetimeFigureOut">
              <a:rPr lang="en-US" smtClean="0"/>
              <a:pPr/>
              <a:t>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3CD1E27-C7CB-4715-9848-07BE95ACA443}"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LAIN">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43950" y="6565392"/>
            <a:ext cx="600000" cy="300000"/>
          </a:xfrm>
          <a:prstGeom prst="rect">
            <a:avLst/>
          </a:prstGeom>
          <a:extLst>
            <a:ext uri="{C572A759-6A51-4108-AA02-DFA0A04FC94B}">
              <ma14:wrappingTextBoxFlag xmlns:ma14="http://schemas.microsoft.com/office/mac/drawingml/2011/main" xmlns=""/>
            </a:ext>
          </a:extLst>
        </p:spPr>
        <p:txBody>
          <a:bodyPr/>
          <a:lstStyle>
            <a:lvl1pPr>
              <a:defRPr sz="750">
                <a:solidFill>
                  <a:srgbClr val="8A97A3"/>
                </a:solidFill>
                <a:latin typeface="Calibri"/>
                <a:ea typeface="Calibri"/>
                <a:cs typeface="Calibri"/>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97349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93661-FD01-4315-B7E9-758E1E219256}" type="datetimeFigureOut">
              <a:rPr lang="en-US" smtClean="0"/>
              <a:pPr/>
              <a:t>10/5/2026</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D1E27-C7CB-4715-9848-07BE95ACA443}"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1029" name="Picture 5" descr="D:\RHM\STAFF\Apurva Mehta\ICAI CICASA Lecture ITR Filing 27.06.2026\ICAI_logo.png"/>
          <p:cNvPicPr>
            <a:picLocks noChangeAspect="1" noChangeArrowheads="1"/>
          </p:cNvPicPr>
          <p:nvPr/>
        </p:nvPicPr>
        <p:blipFill>
          <a:blip r:embed="rId2"/>
          <a:srcRect/>
          <a:stretch>
            <a:fillRect/>
          </a:stretch>
        </p:blipFill>
        <p:spPr bwMode="auto">
          <a:xfrm>
            <a:off x="3786182" y="3071810"/>
            <a:ext cx="1500198" cy="1500198"/>
          </a:xfrm>
          <a:prstGeom prst="rect">
            <a:avLst/>
          </a:prstGeom>
          <a:noFill/>
        </p:spPr>
      </p:pic>
      <p:sp>
        <p:nvSpPr>
          <p:cNvPr id="12" name="TextBox 11"/>
          <p:cNvSpPr txBox="1"/>
          <p:nvPr/>
        </p:nvSpPr>
        <p:spPr>
          <a:xfrm>
            <a:off x="142844" y="66612"/>
            <a:ext cx="8786874" cy="3801041"/>
          </a:xfrm>
          <a:prstGeom prst="rect">
            <a:avLst/>
          </a:prstGeom>
          <a:noFill/>
        </p:spPr>
        <p:txBody>
          <a:bodyPr wrap="square" rtlCol="0">
            <a:spAutoFit/>
          </a:bodyPr>
          <a:lstStyle/>
          <a:p>
            <a:pPr algn="ctr"/>
            <a:r>
              <a:rPr lang="en-US" sz="4000" b="1" dirty="0">
                <a:solidFill>
                  <a:srgbClr val="FFC000"/>
                </a:solidFill>
                <a:latin typeface="Book Antiqua" pitchFamily="18" charset="0"/>
                <a:cs typeface="Times New Roman" pitchFamily="18" charset="0"/>
              </a:rPr>
              <a:t>INCOME TAX RETURN FILING</a:t>
            </a:r>
          </a:p>
          <a:p>
            <a:pPr algn="ctr"/>
            <a:r>
              <a:rPr lang="en-US" sz="2600" b="1" dirty="0">
                <a:solidFill>
                  <a:schemeClr val="bg1"/>
                </a:solidFill>
                <a:latin typeface="Book Antiqua" pitchFamily="18" charset="0"/>
                <a:cs typeface="Times New Roman" pitchFamily="18" charset="0"/>
              </a:rPr>
              <a:t>Important issues and Presumptive taxation</a:t>
            </a:r>
          </a:p>
          <a:p>
            <a:pPr algn="ctr"/>
            <a:endParaRPr lang="en-US" sz="2000" b="1" dirty="0">
              <a:solidFill>
                <a:srgbClr val="FFC000"/>
              </a:solidFill>
              <a:latin typeface="Book Antiqua" pitchFamily="18" charset="0"/>
              <a:cs typeface="Times New Roman" pitchFamily="18" charset="0"/>
            </a:endParaRPr>
          </a:p>
          <a:p>
            <a:pPr algn="ctr"/>
            <a:r>
              <a:rPr lang="en-US" sz="4000" b="1" dirty="0">
                <a:solidFill>
                  <a:srgbClr val="FFC000"/>
                </a:solidFill>
                <a:latin typeface="Book Antiqua" pitchFamily="18" charset="0"/>
                <a:cs typeface="Times New Roman" pitchFamily="18" charset="0"/>
              </a:rPr>
              <a:t>Organized by:</a:t>
            </a:r>
          </a:p>
          <a:p>
            <a:pPr algn="ctr"/>
            <a:r>
              <a:rPr lang="en-US" sz="4000" b="1" dirty="0">
                <a:solidFill>
                  <a:srgbClr val="FFC000"/>
                </a:solidFill>
                <a:latin typeface="Book Antiqua" pitchFamily="18" charset="0"/>
                <a:cs typeface="Times New Roman" pitchFamily="18" charset="0"/>
              </a:rPr>
              <a:t>Direct Taxes Committee of ICAI</a:t>
            </a:r>
            <a:endParaRPr lang="en-US" sz="4400" b="1" dirty="0">
              <a:solidFill>
                <a:srgbClr val="FFC000"/>
              </a:solidFill>
              <a:latin typeface="Book Antiqua" pitchFamily="18" charset="0"/>
              <a:cs typeface="Times New Roman" pitchFamily="18" charset="0"/>
            </a:endParaRPr>
          </a:p>
          <a:p>
            <a:pPr algn="ctr"/>
            <a:endParaRPr lang="en-US" sz="400" b="1" dirty="0">
              <a:solidFill>
                <a:schemeClr val="bg1"/>
              </a:solidFill>
              <a:latin typeface="Book Antiqua" pitchFamily="18" charset="0"/>
              <a:cs typeface="Times New Roman" pitchFamily="18" charset="0"/>
            </a:endParaRPr>
          </a:p>
          <a:p>
            <a:pPr algn="ctr"/>
            <a:r>
              <a:rPr lang="en-US" sz="2000" b="1" dirty="0">
                <a:solidFill>
                  <a:schemeClr val="bg1"/>
                </a:solidFill>
                <a:latin typeface="Book Antiqua" pitchFamily="18" charset="0"/>
                <a:cs typeface="Times New Roman" pitchFamily="18" charset="0"/>
              </a:rPr>
              <a:t>Date: 1</a:t>
            </a:r>
            <a:r>
              <a:rPr lang="en-US" sz="2000" b="1" baseline="30000" dirty="0">
                <a:solidFill>
                  <a:schemeClr val="bg1"/>
                </a:solidFill>
                <a:latin typeface="Book Antiqua" pitchFamily="18" charset="0"/>
                <a:cs typeface="Times New Roman" pitchFamily="18" charset="0"/>
              </a:rPr>
              <a:t>st</a:t>
            </a:r>
            <a:r>
              <a:rPr lang="en-US" sz="2000" b="1" dirty="0">
                <a:solidFill>
                  <a:schemeClr val="bg1"/>
                </a:solidFill>
                <a:latin typeface="Book Antiqua" pitchFamily="18" charset="0"/>
                <a:cs typeface="Times New Roman" pitchFamily="18" charset="0"/>
              </a:rPr>
              <a:t> October, 2026</a:t>
            </a:r>
          </a:p>
          <a:p>
            <a:pPr algn="ctr"/>
            <a:endParaRPr lang="en-US" sz="4400" b="1" dirty="0">
              <a:solidFill>
                <a:schemeClr val="bg1"/>
              </a:solidFill>
              <a:latin typeface="Book Antiqua" pitchFamily="18" charset="0"/>
              <a:cs typeface="Times New Roman" pitchFamily="18" charset="0"/>
            </a:endParaRPr>
          </a:p>
        </p:txBody>
      </p:sp>
      <p:sp>
        <p:nvSpPr>
          <p:cNvPr id="13" name="TextBox 12"/>
          <p:cNvSpPr txBox="1"/>
          <p:nvPr/>
        </p:nvSpPr>
        <p:spPr>
          <a:xfrm>
            <a:off x="142844" y="4643446"/>
            <a:ext cx="8786874" cy="1938992"/>
          </a:xfrm>
          <a:prstGeom prst="rect">
            <a:avLst/>
          </a:prstGeom>
          <a:noFill/>
        </p:spPr>
        <p:txBody>
          <a:bodyPr wrap="square" rtlCol="0">
            <a:spAutoFit/>
          </a:bodyPr>
          <a:lstStyle/>
          <a:p>
            <a:r>
              <a:rPr lang="en-US" sz="2400" b="1" dirty="0">
                <a:solidFill>
                  <a:schemeClr val="bg1"/>
                </a:solidFill>
                <a:latin typeface="Book Antiqua" pitchFamily="18" charset="0"/>
                <a:cs typeface="Times New Roman" pitchFamily="18" charset="0"/>
              </a:rPr>
              <a:t>CA. </a:t>
            </a:r>
            <a:r>
              <a:rPr lang="en-US" sz="2400" b="1" dirty="0" err="1">
                <a:solidFill>
                  <a:schemeClr val="bg1"/>
                </a:solidFill>
                <a:latin typeface="Book Antiqua" pitchFamily="18" charset="0"/>
                <a:cs typeface="Times New Roman" pitchFamily="18" charset="0"/>
              </a:rPr>
              <a:t>Chandrashekhar</a:t>
            </a:r>
            <a:r>
              <a:rPr lang="en-US" sz="2400" b="1" dirty="0">
                <a:solidFill>
                  <a:schemeClr val="bg1"/>
                </a:solidFill>
                <a:latin typeface="Book Antiqua" pitchFamily="18" charset="0"/>
                <a:cs typeface="Times New Roman" pitchFamily="18" charset="0"/>
              </a:rPr>
              <a:t> V. </a:t>
            </a:r>
            <a:r>
              <a:rPr lang="en-US" sz="2400" b="1" dirty="0" err="1">
                <a:solidFill>
                  <a:schemeClr val="bg1"/>
                </a:solidFill>
                <a:latin typeface="Book Antiqua" pitchFamily="18" charset="0"/>
                <a:cs typeface="Times New Roman" pitchFamily="18" charset="0"/>
              </a:rPr>
              <a:t>Chitale</a:t>
            </a:r>
            <a:r>
              <a:rPr lang="en-US" sz="2400" b="1" dirty="0">
                <a:solidFill>
                  <a:schemeClr val="bg1"/>
                </a:solidFill>
                <a:latin typeface="Book Antiqua" pitchFamily="18" charset="0"/>
                <a:cs typeface="Times New Roman" pitchFamily="18" charset="0"/>
              </a:rPr>
              <a:t>      	         CA. Pankaj Shah</a:t>
            </a:r>
          </a:p>
          <a:p>
            <a:r>
              <a:rPr lang="en-US" sz="2400" b="1" dirty="0">
                <a:solidFill>
                  <a:srgbClr val="FFC000"/>
                </a:solidFill>
                <a:latin typeface="Book Antiqua" pitchFamily="18" charset="0"/>
                <a:cs typeface="Times New Roman" pitchFamily="18" charset="0"/>
              </a:rPr>
              <a:t>Chairman, DTC, ICAI		   Vice-Chairman, DTC, ICAI</a:t>
            </a:r>
          </a:p>
          <a:p>
            <a:endParaRPr lang="en-US" sz="2400" b="1" dirty="0">
              <a:solidFill>
                <a:srgbClr val="FFC000"/>
              </a:solidFill>
              <a:latin typeface="Book Antiqua" pitchFamily="18" charset="0"/>
              <a:cs typeface="Times New Roman" pitchFamily="18" charset="0"/>
            </a:endParaRPr>
          </a:p>
          <a:p>
            <a:pPr algn="ctr"/>
            <a:r>
              <a:rPr lang="en-US" sz="2400" b="1" dirty="0">
                <a:solidFill>
                  <a:srgbClr val="FFC000"/>
                </a:solidFill>
                <a:latin typeface="Book Antiqua" pitchFamily="18" charset="0"/>
                <a:cs typeface="Times New Roman" pitchFamily="18" charset="0"/>
              </a:rPr>
              <a:t>Speaker:</a:t>
            </a:r>
          </a:p>
          <a:p>
            <a:pPr algn="ctr"/>
            <a:r>
              <a:rPr lang="en-US" sz="2400" b="1" dirty="0">
                <a:solidFill>
                  <a:schemeClr val="bg1"/>
                </a:solidFill>
                <a:latin typeface="Book Antiqua" pitchFamily="18" charset="0"/>
                <a:cs typeface="Times New Roman" pitchFamily="18" charset="0"/>
              </a:rPr>
              <a:t>CA. </a:t>
            </a:r>
            <a:r>
              <a:rPr lang="en-US" sz="2400" b="1" dirty="0" err="1">
                <a:solidFill>
                  <a:schemeClr val="bg1"/>
                </a:solidFill>
                <a:latin typeface="Book Antiqua" pitchFamily="18" charset="0"/>
                <a:cs typeface="Times New Roman" pitchFamily="18" charset="0"/>
              </a:rPr>
              <a:t>Apurva</a:t>
            </a:r>
            <a:r>
              <a:rPr lang="en-US" sz="2400" b="1" dirty="0">
                <a:solidFill>
                  <a:schemeClr val="bg1"/>
                </a:solidFill>
                <a:latin typeface="Book Antiqua" pitchFamily="18" charset="0"/>
                <a:cs typeface="Times New Roman" pitchFamily="18" charset="0"/>
              </a:rPr>
              <a:t> Mehta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IN" b="1" dirty="0">
              <a:solidFill>
                <a:srgbClr val="000000"/>
              </a:solidFill>
              <a:latin typeface="Book Antiqua" pitchFamily="18" charset="0"/>
              <a:ea typeface="Calibri"/>
              <a:cs typeface="Times New Roman"/>
            </a:endParaRPr>
          </a:p>
        </p:txBody>
      </p:sp>
      <p:pic>
        <p:nvPicPr>
          <p:cNvPr id="9219" name="Picture 3" descr="D:\RHM\STAFF\Apurva Mehta\ICAI CICASA Lecture ITR Filing 27.06.2026\SS of Utility Front Page Desktop.PNG"/>
          <p:cNvPicPr>
            <a:picLocks noChangeAspect="1" noChangeArrowheads="1"/>
          </p:cNvPicPr>
          <p:nvPr/>
        </p:nvPicPr>
        <p:blipFill>
          <a:blip r:embed="rId2"/>
          <a:srcRect/>
          <a:stretch>
            <a:fillRect/>
          </a:stretch>
        </p:blipFill>
        <p:spPr bwMode="auto">
          <a:xfrm>
            <a:off x="0" y="1162058"/>
            <a:ext cx="9144000" cy="5695966"/>
          </a:xfrm>
          <a:prstGeom prst="rect">
            <a:avLst/>
          </a:prstGeom>
          <a:noFill/>
        </p:spPr>
      </p:pic>
      <p:sp>
        <p:nvSpPr>
          <p:cNvPr id="10" name="TextBox 9"/>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Filing (Departmental Utility):</a:t>
            </a:r>
            <a:endParaRPr lang="en-IN" sz="3200" b="1" dirty="0">
              <a:solidFill>
                <a:srgbClr val="002060"/>
              </a:solidFill>
              <a:latin typeface="Book Antiqu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IN" b="1" dirty="0">
              <a:solidFill>
                <a:srgbClr val="000000"/>
              </a:solidFill>
              <a:latin typeface="Book Antiqua" pitchFamily="18" charset="0"/>
              <a:ea typeface="Calibri"/>
              <a:cs typeface="Times New Roman"/>
            </a:endParaRPr>
          </a:p>
        </p:txBody>
      </p:sp>
      <p:sp>
        <p:nvSpPr>
          <p:cNvPr id="10" name="TextBox 9"/>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Filing (Departmental Utility):</a:t>
            </a:r>
            <a:endParaRPr lang="en-IN" sz="3200" b="1" dirty="0">
              <a:solidFill>
                <a:srgbClr val="002060"/>
              </a:solidFill>
              <a:latin typeface="Book Antiqua" pitchFamily="18" charset="0"/>
            </a:endParaRPr>
          </a:p>
        </p:txBody>
      </p:sp>
      <p:pic>
        <p:nvPicPr>
          <p:cNvPr id="10242" name="Picture 2" descr="D:\RHM\STAFF\Apurva Mehta\ICAI CICASA Lecture ITR Filing 27.06.2026\SS of Utility ITR Form Selection.PNG"/>
          <p:cNvPicPr>
            <a:picLocks noChangeAspect="1" noChangeArrowheads="1"/>
          </p:cNvPicPr>
          <p:nvPr/>
        </p:nvPicPr>
        <p:blipFill>
          <a:blip r:embed="rId2"/>
          <a:srcRect/>
          <a:stretch>
            <a:fillRect/>
          </a:stretch>
        </p:blipFill>
        <p:spPr bwMode="auto">
          <a:xfrm>
            <a:off x="0" y="1214422"/>
            <a:ext cx="9144000" cy="564360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IN" b="1" dirty="0">
              <a:solidFill>
                <a:srgbClr val="000000"/>
              </a:solidFill>
              <a:latin typeface="Book Antiqua" pitchFamily="18" charset="0"/>
              <a:ea typeface="Calibri"/>
              <a:cs typeface="Times New Roman"/>
            </a:endParaRPr>
          </a:p>
        </p:txBody>
      </p:sp>
      <p:sp>
        <p:nvSpPr>
          <p:cNvPr id="10" name="TextBox 9"/>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Filing (Departmental Utility):</a:t>
            </a:r>
            <a:endParaRPr lang="en-IN" sz="3200" b="1" dirty="0">
              <a:solidFill>
                <a:srgbClr val="002060"/>
              </a:solidFill>
              <a:latin typeface="Book Antiqua" pitchFamily="18" charset="0"/>
            </a:endParaRPr>
          </a:p>
        </p:txBody>
      </p:sp>
      <p:pic>
        <p:nvPicPr>
          <p:cNvPr id="11266" name="Picture 2" descr="D:\RHM\STAFF\Apurva Mehta\ICAI CICASA Lecture ITR Filing 27.06.2026\SS of 7th Proviso for why filing ITR.PNG"/>
          <p:cNvPicPr>
            <a:picLocks noChangeAspect="1" noChangeArrowheads="1"/>
          </p:cNvPicPr>
          <p:nvPr/>
        </p:nvPicPr>
        <p:blipFill>
          <a:blip r:embed="rId2"/>
          <a:srcRect/>
          <a:stretch>
            <a:fillRect/>
          </a:stretch>
        </p:blipFill>
        <p:spPr bwMode="auto">
          <a:xfrm>
            <a:off x="0" y="1081094"/>
            <a:ext cx="9144000" cy="577690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1:</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20000"/>
          </a:bodyPr>
          <a:lstStyle/>
          <a:p>
            <a:pPr marL="342900" lvl="0" indent="-342900" algn="just">
              <a:lnSpc>
                <a:spcPct val="150000"/>
              </a:lnSpc>
              <a:spcAft>
                <a:spcPts val="0"/>
              </a:spcAft>
              <a:buFont typeface="Wingdings"/>
              <a:buChar char=""/>
            </a:pPr>
            <a:r>
              <a:rPr lang="en-IN" b="1" dirty="0">
                <a:solidFill>
                  <a:srgbClr val="000000"/>
                </a:solidFill>
                <a:latin typeface="Book Antiqua" pitchFamily="18" charset="0"/>
                <a:ea typeface="Calibri"/>
                <a:cs typeface="Times New Roman"/>
              </a:rPr>
              <a:t>Only For individuals (residents other than not ordinarily residents) having total income </a:t>
            </a:r>
            <a:r>
              <a:rPr lang="en-IN" b="1" dirty="0" err="1">
                <a:solidFill>
                  <a:srgbClr val="000000"/>
                </a:solidFill>
                <a:latin typeface="Book Antiqua" pitchFamily="18" charset="0"/>
                <a:ea typeface="Calibri"/>
                <a:cs typeface="Times New Roman"/>
              </a:rPr>
              <a:t>upto</a:t>
            </a:r>
            <a:r>
              <a:rPr lang="en-IN" b="1" dirty="0">
                <a:solidFill>
                  <a:srgbClr val="000000"/>
                </a:solidFill>
                <a:latin typeface="Book Antiqua" pitchFamily="18" charset="0"/>
                <a:ea typeface="Calibri"/>
                <a:cs typeface="Times New Roman"/>
              </a:rPr>
              <a:t> Rs. 50 </a:t>
            </a:r>
            <a:r>
              <a:rPr lang="en-IN" b="1" dirty="0" err="1">
                <a:solidFill>
                  <a:srgbClr val="000000"/>
                </a:solidFill>
                <a:latin typeface="Book Antiqua" pitchFamily="18" charset="0"/>
                <a:ea typeface="Calibri"/>
                <a:cs typeface="Times New Roman"/>
              </a:rPr>
              <a:t>Lakhs</a:t>
            </a:r>
            <a:r>
              <a:rPr lang="en-IN" b="1" dirty="0">
                <a:solidFill>
                  <a:srgbClr val="000000"/>
                </a:solidFill>
                <a:latin typeface="Book Antiqua" pitchFamily="18" charset="0"/>
                <a:ea typeface="Calibri"/>
                <a:cs typeface="Times New Roman"/>
              </a:rPr>
              <a:t> and having income from Salary, two house properties, income from other sources and Long term Capital Gain chargeable to tax u/s. 112A </a:t>
            </a:r>
            <a:r>
              <a:rPr lang="en-IN" b="1" dirty="0" err="1">
                <a:solidFill>
                  <a:srgbClr val="000000"/>
                </a:solidFill>
                <a:latin typeface="Book Antiqua" pitchFamily="18" charset="0"/>
                <a:ea typeface="Calibri"/>
                <a:cs typeface="Times New Roman"/>
              </a:rPr>
              <a:t>upto</a:t>
            </a:r>
            <a:r>
              <a:rPr lang="en-IN" b="1" dirty="0">
                <a:solidFill>
                  <a:srgbClr val="000000"/>
                </a:solidFill>
                <a:latin typeface="Book Antiqua" pitchFamily="18" charset="0"/>
                <a:ea typeface="Calibri"/>
                <a:cs typeface="Times New Roman"/>
              </a:rPr>
              <a:t> Rs. </a:t>
            </a:r>
            <a:r>
              <a:rPr lang="en-IN" b="1" dirty="0">
                <a:solidFill>
                  <a:sysClr val="windowText" lastClr="000000"/>
                </a:solidFill>
                <a:latin typeface="Book Antiqua" pitchFamily="18" charset="0"/>
                <a:ea typeface="Calibri"/>
                <a:cs typeface="Times New Roman"/>
              </a:rPr>
              <a:t>1.25</a:t>
            </a:r>
            <a:r>
              <a:rPr lang="en-IN" b="1" dirty="0">
                <a:solidFill>
                  <a:srgbClr val="000000"/>
                </a:solidFill>
                <a:latin typeface="Book Antiqua" pitchFamily="18" charset="0"/>
                <a:ea typeface="Calibri"/>
                <a:cs typeface="Times New Roman"/>
              </a:rPr>
              <a:t> </a:t>
            </a:r>
            <a:r>
              <a:rPr lang="en-IN" b="1" dirty="0" err="1">
                <a:solidFill>
                  <a:srgbClr val="000000"/>
                </a:solidFill>
                <a:latin typeface="Book Antiqua" pitchFamily="18" charset="0"/>
                <a:ea typeface="Calibri"/>
                <a:cs typeface="Times New Roman"/>
              </a:rPr>
              <a:t>Lakhs</a:t>
            </a:r>
            <a:r>
              <a:rPr lang="en-IN" b="1" dirty="0">
                <a:solidFill>
                  <a:srgbClr val="000000"/>
                </a:solidFill>
                <a:latin typeface="Book Antiqua" pitchFamily="18" charset="0"/>
                <a:ea typeface="Calibri"/>
                <a:cs typeface="Times New Roman"/>
              </a:rPr>
              <a:t> and agricultural income </a:t>
            </a:r>
            <a:r>
              <a:rPr lang="en-IN" b="1" dirty="0" err="1">
                <a:solidFill>
                  <a:srgbClr val="000000"/>
                </a:solidFill>
                <a:latin typeface="Book Antiqua" pitchFamily="18" charset="0"/>
                <a:ea typeface="Calibri"/>
                <a:cs typeface="Times New Roman"/>
              </a:rPr>
              <a:t>upto</a:t>
            </a:r>
            <a:r>
              <a:rPr lang="en-IN" b="1" dirty="0">
                <a:solidFill>
                  <a:srgbClr val="000000"/>
                </a:solidFill>
                <a:latin typeface="Book Antiqua" pitchFamily="18" charset="0"/>
                <a:ea typeface="Calibri"/>
                <a:cs typeface="Times New Roman"/>
              </a:rPr>
              <a:t> Rs. 5,000/-.</a:t>
            </a:r>
          </a:p>
          <a:p>
            <a:pPr marL="342900" lvl="0" indent="-342900" algn="just">
              <a:lnSpc>
                <a:spcPct val="150000"/>
              </a:lnSpc>
              <a:spcAft>
                <a:spcPts val="0"/>
              </a:spcAft>
              <a:buFont typeface="Wingdings"/>
              <a:buChar char=""/>
            </a:pPr>
            <a:r>
              <a:rPr lang="en-IN" b="1" u="sng" dirty="0">
                <a:solidFill>
                  <a:srgbClr val="000000"/>
                </a:solidFill>
                <a:latin typeface="Book Antiqua" pitchFamily="18" charset="0"/>
                <a:ea typeface="Calibri"/>
                <a:cs typeface="Times New Roman"/>
              </a:rPr>
              <a:t>Individuals excluded from filing ITR-1</a:t>
            </a:r>
            <a:r>
              <a:rPr lang="en-IN" b="1" dirty="0">
                <a:solidFill>
                  <a:srgbClr val="000000"/>
                </a:solidFill>
                <a:latin typeface="Book Antiqua" pitchFamily="18" charset="0"/>
                <a:ea typeface="Calibri"/>
                <a:cs typeface="Times New Roman"/>
              </a:rPr>
              <a:t>:</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Director of any company</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Holds unlisted equity shares</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If TDS deducted u/s. 194N on cash withdrawal</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Foreign Assets (incl. financial interest in any entity)</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If Total Income is more than Rs. 50 </a:t>
            </a:r>
            <a:r>
              <a:rPr lang="en-IN" b="1" dirty="0" err="1">
                <a:solidFill>
                  <a:srgbClr val="000000"/>
                </a:solidFill>
                <a:latin typeface="Book Antiqua" pitchFamily="18" charset="0"/>
                <a:ea typeface="Calibri"/>
                <a:cs typeface="Times New Roman"/>
              </a:rPr>
              <a:t>Lakhs</a:t>
            </a:r>
            <a:endParaRPr lang="en-IN" b="1" dirty="0">
              <a:solidFill>
                <a:srgbClr val="000000"/>
              </a:solidFill>
              <a:latin typeface="Book Antiqua" pitchFamily="18" charset="0"/>
              <a:ea typeface="Calibri"/>
              <a:cs typeface="Times New Roman"/>
            </a:endParaRP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Agricultural income above Rs. 5,000/-</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Long Term Capital Loss / Short Term Capital Gain / Loss or LTCG exceeding Rs. 1.25 </a:t>
            </a:r>
            <a:r>
              <a:rPr lang="en-IN" b="1" dirty="0" err="1">
                <a:solidFill>
                  <a:srgbClr val="000000"/>
                </a:solidFill>
                <a:latin typeface="Book Antiqua" pitchFamily="18" charset="0"/>
                <a:ea typeface="Calibri"/>
                <a:cs typeface="Times New Roman"/>
              </a:rPr>
              <a:t>Lakhs</a:t>
            </a:r>
            <a:r>
              <a:rPr lang="en-IN" b="1" dirty="0">
                <a:solidFill>
                  <a:srgbClr val="000000"/>
                </a:solidFill>
                <a:latin typeface="Book Antiqua" pitchFamily="18" charset="0"/>
                <a:ea typeface="Calibri"/>
                <a:cs typeface="Times New Roman"/>
              </a:rPr>
              <a:t> under Section 112A</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Capital Gain / Loss from sale of land or building, etc.</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Tax has been deferred on ESOP issued by an eligible start-up</a:t>
            </a:r>
          </a:p>
          <a:p>
            <a:pPr marL="800100" lvl="0" indent="-441325"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Person having business income cannot file ITR-1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2:</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solidFill>
                  <a:srgbClr val="000000"/>
                </a:solidFill>
                <a:latin typeface="Times New Roman"/>
                <a:ea typeface="Calibri"/>
                <a:cs typeface="Times New Roman"/>
              </a:rPr>
              <a:t>For individuals and HUF – not having income from business / profession</a:t>
            </a:r>
            <a:endParaRPr lang="en-IN" sz="2000" b="1" dirty="0">
              <a:solidFill>
                <a:srgbClr val="000000"/>
              </a:solidFill>
              <a:ea typeface="Calibri"/>
              <a:cs typeface="Times New Roman"/>
            </a:endParaRPr>
          </a:p>
          <a:p>
            <a:pPr marL="342900" lvl="0" indent="-342900" algn="just">
              <a:lnSpc>
                <a:spcPct val="150000"/>
              </a:lnSpc>
              <a:spcAft>
                <a:spcPts val="0"/>
              </a:spcAft>
              <a:buFont typeface="Wingdings"/>
              <a:buChar char=""/>
            </a:pPr>
            <a:r>
              <a:rPr lang="en-IN" sz="2000" b="1" dirty="0">
                <a:solidFill>
                  <a:srgbClr val="000000"/>
                </a:solidFill>
                <a:latin typeface="Times New Roman"/>
                <a:ea typeface="Calibri"/>
                <a:cs typeface="Times New Roman"/>
              </a:rPr>
              <a:t>All kind of capital gain transactions covered</a:t>
            </a:r>
            <a:endParaRPr lang="en-IN" sz="2000" b="1" dirty="0">
              <a:solidFill>
                <a:srgbClr val="000000"/>
              </a:solidFill>
              <a:ea typeface="Calibri"/>
              <a:cs typeface="Times New Roman"/>
            </a:endParaRPr>
          </a:p>
          <a:p>
            <a:pPr marL="342900" lvl="0" indent="-342900" algn="just">
              <a:lnSpc>
                <a:spcPct val="150000"/>
              </a:lnSpc>
              <a:spcAft>
                <a:spcPts val="0"/>
              </a:spcAft>
              <a:buFont typeface="Wingdings"/>
              <a:buChar char=""/>
            </a:pPr>
            <a:r>
              <a:rPr lang="en-IN" sz="2000" b="1" dirty="0">
                <a:solidFill>
                  <a:srgbClr val="000000"/>
                </a:solidFill>
                <a:latin typeface="Times New Roman"/>
                <a:ea typeface="Calibri"/>
                <a:cs typeface="Times New Roman"/>
              </a:rPr>
              <a:t>Non-residents and person not ordinarily resident can file ITR-2.</a:t>
            </a:r>
          </a:p>
          <a:p>
            <a:pPr marL="342900" lvl="0" indent="-342900" algn="just">
              <a:lnSpc>
                <a:spcPct val="150000"/>
              </a:lnSpc>
              <a:spcAft>
                <a:spcPts val="0"/>
              </a:spcAft>
              <a:buFont typeface="Wingdings"/>
              <a:buChar char=""/>
            </a:pPr>
            <a:r>
              <a:rPr lang="en-IN" sz="2000" b="1" dirty="0">
                <a:latin typeface="Times New Roman"/>
                <a:ea typeface="Calibri"/>
              </a:rPr>
              <a:t>An individual who is not eligible to file ITR-1 and does not have business income should file ITR-2.</a:t>
            </a:r>
            <a:endParaRPr lang="en-IN" sz="2000" b="1" dirty="0">
              <a:solidFill>
                <a:srgbClr val="000000"/>
              </a:solidFill>
              <a:latin typeface="Book Antiqua" pitchFamily="18" charset="0"/>
              <a:ea typeface="Calibri"/>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3:</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lnSpcReduction="10000"/>
          </a:bodyPr>
          <a:lstStyle/>
          <a:p>
            <a:pPr marL="342900" lvl="0" indent="-342900" algn="just">
              <a:lnSpc>
                <a:spcPct val="150000"/>
              </a:lnSpc>
              <a:spcAft>
                <a:spcPts val="0"/>
              </a:spcAft>
              <a:buFont typeface="Wingdings"/>
              <a:buChar char=""/>
            </a:pPr>
            <a:r>
              <a:rPr lang="en-IN" sz="2000" b="1" dirty="0">
                <a:solidFill>
                  <a:srgbClr val="000000"/>
                </a:solidFill>
                <a:latin typeface="Times New Roman"/>
                <a:ea typeface="Calibri"/>
                <a:cs typeface="Times New Roman"/>
              </a:rPr>
              <a:t>For individuals and HUF  - having income from business / profession</a:t>
            </a:r>
          </a:p>
          <a:p>
            <a:pPr marL="342900" lvl="0" indent="-342900" algn="just">
              <a:lnSpc>
                <a:spcPct val="150000"/>
              </a:lnSpc>
              <a:spcAft>
                <a:spcPts val="0"/>
              </a:spcAft>
              <a:buFont typeface="Wingdings"/>
              <a:buChar char=""/>
            </a:pPr>
            <a:r>
              <a:rPr lang="en-US" sz="2000" b="1" dirty="0">
                <a:solidFill>
                  <a:srgbClr val="000000"/>
                </a:solidFill>
                <a:latin typeface="Times New Roman"/>
                <a:ea typeface="Calibri"/>
                <a:cs typeface="Times New Roman"/>
              </a:rPr>
              <a:t>If an </a:t>
            </a:r>
            <a:r>
              <a:rPr lang="en-US" sz="2000" b="1" dirty="0" err="1">
                <a:solidFill>
                  <a:srgbClr val="000000"/>
                </a:solidFill>
                <a:latin typeface="Times New Roman"/>
                <a:ea typeface="Calibri"/>
                <a:cs typeface="Times New Roman"/>
              </a:rPr>
              <a:t>assessee</a:t>
            </a:r>
            <a:r>
              <a:rPr lang="en-US" sz="2000" b="1" dirty="0">
                <a:solidFill>
                  <a:srgbClr val="000000"/>
                </a:solidFill>
                <a:latin typeface="Times New Roman"/>
                <a:ea typeface="Calibri"/>
                <a:cs typeface="Times New Roman"/>
              </a:rPr>
              <a:t> is having Income from business or profession (chargeable to tax under presumptive taxation u/s. 44AD / 44ADA / 44AE) + Capital Gains, then ITR-3 shall be applicable and not ITR-4.</a:t>
            </a:r>
            <a:endParaRPr lang="en-IN" sz="2000" b="1" dirty="0">
              <a:solidFill>
                <a:srgbClr val="000000"/>
              </a:solidFill>
              <a:latin typeface="Times New Roman"/>
              <a:ea typeface="Calibri"/>
              <a:cs typeface="Times New Roman"/>
            </a:endParaRPr>
          </a:p>
          <a:p>
            <a:pPr marL="342900" lvl="0" indent="-342900" algn="just">
              <a:lnSpc>
                <a:spcPct val="150000"/>
              </a:lnSpc>
              <a:spcAft>
                <a:spcPts val="0"/>
              </a:spcAft>
              <a:buFont typeface="Wingdings"/>
              <a:buChar char=""/>
            </a:pPr>
            <a:r>
              <a:rPr lang="en-US" sz="2000" b="1" dirty="0">
                <a:solidFill>
                  <a:srgbClr val="000000"/>
                </a:solidFill>
                <a:latin typeface="Times New Roman"/>
                <a:ea typeface="Calibri"/>
                <a:cs typeface="Times New Roman"/>
              </a:rPr>
              <a:t>If a person is having Income from business or profession (other than presumptive income), say, Commission Income or is filling up Balance Sheet and Profit and Loss Account and not opting for presumptive taxation u/s. 44AD / 44ADA / 44AE, ITR-3 shall be applicable and not ITR-4.</a:t>
            </a:r>
            <a:endParaRPr lang="en-IN" sz="2000" b="1" dirty="0">
              <a:solidFill>
                <a:srgbClr val="000000"/>
              </a:solidFill>
              <a:latin typeface="Times New Roman"/>
              <a:ea typeface="Calibri"/>
              <a:cs typeface="Times New Roman"/>
            </a:endParaRPr>
          </a:p>
          <a:p>
            <a:pPr marL="342900" lvl="0" indent="-342900" algn="just">
              <a:lnSpc>
                <a:spcPct val="150000"/>
              </a:lnSpc>
              <a:spcAft>
                <a:spcPts val="0"/>
              </a:spcAft>
              <a:buFont typeface="Wingdings"/>
              <a:buChar char=""/>
            </a:pPr>
            <a:r>
              <a:rPr lang="en-IN" sz="2000" b="1" dirty="0">
                <a:solidFill>
                  <a:srgbClr val="000000"/>
                </a:solidFill>
                <a:latin typeface="Times New Roman"/>
                <a:ea typeface="Calibri"/>
                <a:cs typeface="Times New Roman"/>
              </a:rPr>
              <a:t>No limit on total income or any capital gain and no limit on any agricultural income.</a:t>
            </a:r>
          </a:p>
          <a:p>
            <a:pPr marL="342900" lvl="0" indent="-342900" algn="just">
              <a:lnSpc>
                <a:spcPct val="150000"/>
              </a:lnSpc>
              <a:spcAft>
                <a:spcPts val="0"/>
              </a:spcAft>
              <a:buFont typeface="Wingdings"/>
              <a:buChar char=""/>
            </a:pPr>
            <a:r>
              <a:rPr lang="en-IN" sz="2000" b="1" dirty="0">
                <a:solidFill>
                  <a:srgbClr val="000000"/>
                </a:solidFill>
                <a:latin typeface="Times New Roman"/>
                <a:ea typeface="Calibri"/>
                <a:cs typeface="Times New Roman"/>
              </a:rPr>
              <a:t>Individual and HUF whose audit is conducted are required to file ITR-3 and cannot file ITR-4.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4:</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20000"/>
          </a:bodyPr>
          <a:lstStyle/>
          <a:p>
            <a:pPr marL="342900" lvl="0" indent="-342900" algn="just">
              <a:lnSpc>
                <a:spcPct val="150000"/>
              </a:lnSpc>
              <a:spcAft>
                <a:spcPts val="0"/>
              </a:spcAft>
              <a:buFont typeface="Wingdings"/>
              <a:buChar char=""/>
            </a:pPr>
            <a:r>
              <a:rPr lang="en-IN" b="1" dirty="0">
                <a:solidFill>
                  <a:srgbClr val="000000"/>
                </a:solidFill>
                <a:latin typeface="Book Antiqua" pitchFamily="18" charset="0"/>
                <a:ea typeface="Calibri"/>
                <a:cs typeface="Times New Roman"/>
              </a:rPr>
              <a:t>For individuals, HUF and firms (not being LLP) being resident – having income from business / profession – chargeable only under Presumptive Taxation u/s. 44AD or 44ADA or 44AE</a:t>
            </a:r>
          </a:p>
          <a:p>
            <a:pPr marL="342900" lvl="0" indent="-342900" algn="just">
              <a:lnSpc>
                <a:spcPct val="150000"/>
              </a:lnSpc>
              <a:spcAft>
                <a:spcPts val="0"/>
              </a:spcAft>
              <a:buFont typeface="Wingdings"/>
              <a:buChar char=""/>
            </a:pPr>
            <a:r>
              <a:rPr lang="en-IN" b="1" dirty="0">
                <a:solidFill>
                  <a:srgbClr val="000000"/>
                </a:solidFill>
                <a:latin typeface="Book Antiqua" pitchFamily="18" charset="0"/>
                <a:ea typeface="Calibri"/>
                <a:cs typeface="Times New Roman"/>
              </a:rPr>
              <a:t>Total income should be </a:t>
            </a:r>
            <a:r>
              <a:rPr lang="en-IN" b="1" dirty="0" err="1">
                <a:solidFill>
                  <a:srgbClr val="000000"/>
                </a:solidFill>
                <a:latin typeface="Book Antiqua" pitchFamily="18" charset="0"/>
                <a:ea typeface="Calibri"/>
                <a:cs typeface="Times New Roman"/>
              </a:rPr>
              <a:t>upto</a:t>
            </a:r>
            <a:r>
              <a:rPr lang="en-IN" b="1" dirty="0">
                <a:solidFill>
                  <a:srgbClr val="000000"/>
                </a:solidFill>
                <a:latin typeface="Book Antiqua" pitchFamily="18" charset="0"/>
                <a:ea typeface="Calibri"/>
                <a:cs typeface="Times New Roman"/>
              </a:rPr>
              <a:t> Rs. 50 </a:t>
            </a:r>
            <a:r>
              <a:rPr lang="en-IN" b="1" dirty="0" err="1">
                <a:solidFill>
                  <a:srgbClr val="000000"/>
                </a:solidFill>
                <a:latin typeface="Book Antiqua" pitchFamily="18" charset="0"/>
                <a:ea typeface="Calibri"/>
                <a:cs typeface="Times New Roman"/>
              </a:rPr>
              <a:t>Lakhs</a:t>
            </a:r>
            <a:r>
              <a:rPr lang="en-IN" b="1" dirty="0">
                <a:solidFill>
                  <a:srgbClr val="000000"/>
                </a:solidFill>
                <a:latin typeface="Book Antiqua" pitchFamily="18" charset="0"/>
                <a:ea typeface="Calibri"/>
                <a:cs typeface="Times New Roman"/>
              </a:rPr>
              <a:t>.</a:t>
            </a:r>
          </a:p>
          <a:p>
            <a:pPr marL="342900" lvl="0" indent="-342900" algn="just">
              <a:lnSpc>
                <a:spcPct val="150000"/>
              </a:lnSpc>
              <a:spcAft>
                <a:spcPts val="0"/>
              </a:spcAft>
              <a:buFont typeface="Wingdings"/>
              <a:buChar char=""/>
            </a:pPr>
            <a:r>
              <a:rPr lang="en-IN" b="1" u="sng" dirty="0">
                <a:solidFill>
                  <a:srgbClr val="000000"/>
                </a:solidFill>
                <a:latin typeface="Book Antiqua" pitchFamily="18" charset="0"/>
                <a:ea typeface="Calibri"/>
                <a:cs typeface="Times New Roman"/>
              </a:rPr>
              <a:t>Who cannot file ITR-4</a:t>
            </a:r>
            <a:r>
              <a:rPr lang="en-IN" b="1" dirty="0">
                <a:solidFill>
                  <a:srgbClr val="000000"/>
                </a:solidFill>
                <a:latin typeface="Book Antiqua" pitchFamily="18" charset="0"/>
                <a:ea typeface="Calibri"/>
                <a:cs typeface="Times New Roman"/>
              </a:rPr>
              <a:t>?</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LLP, Company or AOP/BOI, Trust, Society, etc.</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Partnership firm not opting for presumptive taxation</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Director of any company or person unlisted equity shares</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Tax has been deferred on ESOP issued by an eligible start-up</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Long Term Capital Loss / Short Term Capital Gain / Loss or LTCG exceeding Rs. 1.25 </a:t>
            </a:r>
            <a:r>
              <a:rPr lang="en-IN" b="1" dirty="0" err="1">
                <a:solidFill>
                  <a:srgbClr val="000000"/>
                </a:solidFill>
                <a:latin typeface="Book Antiqua" pitchFamily="18" charset="0"/>
                <a:ea typeface="Calibri"/>
                <a:cs typeface="Times New Roman"/>
              </a:rPr>
              <a:t>Lakhs</a:t>
            </a:r>
            <a:r>
              <a:rPr lang="en-IN" b="1" dirty="0">
                <a:solidFill>
                  <a:srgbClr val="000000"/>
                </a:solidFill>
                <a:latin typeface="Book Antiqua" pitchFamily="18" charset="0"/>
                <a:ea typeface="Calibri"/>
                <a:cs typeface="Times New Roman"/>
              </a:rPr>
              <a:t> under Section 112A</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Capital Gain / Loss from sale of land or building, etc.</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Agricultural income above Rs. 5,000/-</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Foreign Assets (incl. financial interest in any entity)</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Person having commission income, etc. for which, ITR-3 has to be filed.</a:t>
            </a:r>
          </a:p>
          <a:p>
            <a:pPr marL="712788" lvl="0" indent="-342900" algn="just">
              <a:lnSpc>
                <a:spcPct val="150000"/>
              </a:lnSpc>
              <a:spcAft>
                <a:spcPts val="0"/>
              </a:spcAft>
              <a:buFont typeface="+mj-lt"/>
              <a:buAutoNum type="alphaLcPeriod"/>
            </a:pPr>
            <a:r>
              <a:rPr lang="en-IN" b="1" dirty="0">
                <a:solidFill>
                  <a:srgbClr val="000000"/>
                </a:solidFill>
                <a:latin typeface="Book Antiqua" pitchFamily="18" charset="0"/>
                <a:ea typeface="Calibri"/>
                <a:cs typeface="Times New Roman"/>
              </a:rPr>
              <a:t>Non-residents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5:</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lnSpcReduction="10000"/>
          </a:bodyPr>
          <a:lstStyle/>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For persons other than individuals, HUF and Company and persons who are not eligible to file ITR-7</a:t>
            </a:r>
          </a:p>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Applicable for both resident / non-resident.</a:t>
            </a:r>
          </a:p>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No limit on total income or no limit on any agricultural income.</a:t>
            </a:r>
          </a:p>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Partnership firm who is not opting under presumptive taxation or getting its books of accounts audited u/s. 44AB have to file ITR-5.</a:t>
            </a:r>
          </a:p>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Persons covered: LLP, local authority, other cooperative bank, cooperative society, society registered under society registration Act, 1860 or any other Law corresponding to that state, Primary agricultural credit society/cooperative bank, rural development bank, Business investment fund, Trust other than trust eligible to file Return in ITR 7, any other AOP/BOI, AJP: Estate of the deceased, Estate of the insolvent.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6:</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For Companies other than companies claiming exemption u/s.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Form 7:</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For Persons required to furnish ITR u/s. 139(4A) or 139(4B) or 139(4C) or 139(4D) only.</a:t>
            </a:r>
          </a:p>
          <a:p>
            <a:pPr marL="342900" lvl="0" indent="-342900" algn="just">
              <a:lnSpc>
                <a:spcPct val="150000"/>
              </a:lnSpc>
              <a:spcAft>
                <a:spcPts val="0"/>
              </a:spcAft>
              <a:buFont typeface="Wingdings"/>
              <a:buChar char=""/>
            </a:pPr>
            <a:r>
              <a:rPr lang="en-IN" sz="2000" b="1" dirty="0">
                <a:solidFill>
                  <a:srgbClr val="000000"/>
                </a:solidFill>
                <a:latin typeface="Book Antiqua" pitchFamily="18" charset="0"/>
                <a:ea typeface="Calibri"/>
                <a:cs typeface="Times New Roman"/>
              </a:rPr>
              <a:t>Charitable and religious trusts or institutions claiming exemption under Section 11 or various clauses of Section 10 such as 10(23C), 10(21), 10(23AAA), 10(23B), 10(23D), 10(23DA), 10(23EC), 10(23ED), 10(23EE), 10(23FB), 10(29A), 10(46), 10(46A), 10(46B), 10(47), etc. or a political party claiming exemption u/s. 13A or an electoral trust claiming exemption u/s. 13B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ITR Filing due dates: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848895596"/>
              </p:ext>
            </p:extLst>
          </p:nvPr>
        </p:nvGraphicFramePr>
        <p:xfrm>
          <a:off x="214283" y="1078512"/>
          <a:ext cx="8715436" cy="4856537"/>
        </p:xfrm>
        <a:graphic>
          <a:graphicData uri="http://schemas.openxmlformats.org/drawingml/2006/table">
            <a:tbl>
              <a:tblPr/>
              <a:tblGrid>
                <a:gridCol w="4105618">
                  <a:extLst>
                    <a:ext uri="{9D8B030D-6E8A-4147-A177-3AD203B41FA5}">
                      <a16:colId xmlns:a16="http://schemas.microsoft.com/office/drawing/2014/main" val="20000"/>
                    </a:ext>
                  </a:extLst>
                </a:gridCol>
                <a:gridCol w="2232881">
                  <a:extLst>
                    <a:ext uri="{9D8B030D-6E8A-4147-A177-3AD203B41FA5}">
                      <a16:colId xmlns:a16="http://schemas.microsoft.com/office/drawing/2014/main" val="20001"/>
                    </a:ext>
                  </a:extLst>
                </a:gridCol>
                <a:gridCol w="2376937">
                  <a:extLst>
                    <a:ext uri="{9D8B030D-6E8A-4147-A177-3AD203B41FA5}">
                      <a16:colId xmlns:a16="http://schemas.microsoft.com/office/drawing/2014/main" val="20002"/>
                    </a:ext>
                  </a:extLst>
                </a:gridCol>
              </a:tblGrid>
              <a:tr h="193524">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Category of Taxpayer</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Due date</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Applicable ITR Form</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967619">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Individual / HUF / AOP / BOI, etc. not engaged in business (generally Salaried individuals, pensioners)</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31</a:t>
                      </a:r>
                      <a:r>
                        <a:rPr lang="en-IN" sz="1800" b="1" baseline="30000" dirty="0">
                          <a:solidFill>
                            <a:srgbClr val="000000"/>
                          </a:solidFill>
                          <a:latin typeface="Book Antiqua" pitchFamily="18" charset="0"/>
                          <a:ea typeface="Calibri"/>
                          <a:cs typeface="Times New Roman"/>
                        </a:rPr>
                        <a:t>st</a:t>
                      </a:r>
                      <a:r>
                        <a:rPr lang="en-IN" sz="1800" b="1" dirty="0">
                          <a:solidFill>
                            <a:srgbClr val="000000"/>
                          </a:solidFill>
                          <a:latin typeface="Book Antiqua" pitchFamily="18" charset="0"/>
                          <a:ea typeface="Calibri"/>
                          <a:cs typeface="Times New Roman"/>
                        </a:rPr>
                        <a:t> July, 2026</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ITR-1 / ITR-2</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74095">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Non-audit Business </a:t>
                      </a:r>
                      <a:r>
                        <a:rPr lang="en-IN" sz="1800" b="1" dirty="0" err="1">
                          <a:solidFill>
                            <a:srgbClr val="000000"/>
                          </a:solidFill>
                          <a:latin typeface="Book Antiqua" pitchFamily="18" charset="0"/>
                          <a:ea typeface="Calibri"/>
                          <a:cs typeface="Times New Roman"/>
                        </a:rPr>
                        <a:t>assessee</a:t>
                      </a:r>
                      <a:r>
                        <a:rPr lang="en-IN" sz="1800" b="1" dirty="0">
                          <a:solidFill>
                            <a:srgbClr val="000000"/>
                          </a:solidFill>
                          <a:latin typeface="Book Antiqua" pitchFamily="18" charset="0"/>
                          <a:ea typeface="Calibri"/>
                          <a:cs typeface="Times New Roman"/>
                        </a:rPr>
                        <a:t> (incl. partnership and its partner)</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31</a:t>
                      </a:r>
                      <a:r>
                        <a:rPr lang="en-IN" sz="1800" b="1" baseline="30000" dirty="0">
                          <a:solidFill>
                            <a:srgbClr val="000000"/>
                          </a:solidFill>
                          <a:latin typeface="Book Antiqua" pitchFamily="18" charset="0"/>
                          <a:ea typeface="Calibri"/>
                          <a:cs typeface="Times New Roman"/>
                        </a:rPr>
                        <a:t>st</a:t>
                      </a:r>
                      <a:r>
                        <a:rPr lang="en-IN" sz="1800" b="1" dirty="0">
                          <a:solidFill>
                            <a:srgbClr val="000000"/>
                          </a:solidFill>
                          <a:latin typeface="Book Antiqua" pitchFamily="18" charset="0"/>
                          <a:ea typeface="Calibri"/>
                          <a:cs typeface="Times New Roman"/>
                        </a:rPr>
                        <a:t> August, 2026</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ITR-3 / ITR-4 / ITR-5</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4095">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Audit </a:t>
                      </a:r>
                      <a:r>
                        <a:rPr lang="en-IN" sz="1800" b="1" dirty="0" err="1">
                          <a:solidFill>
                            <a:srgbClr val="000000"/>
                          </a:solidFill>
                          <a:latin typeface="Book Antiqua" pitchFamily="18" charset="0"/>
                          <a:ea typeface="Calibri"/>
                          <a:cs typeface="Times New Roman"/>
                        </a:rPr>
                        <a:t>assessee</a:t>
                      </a:r>
                      <a:r>
                        <a:rPr lang="en-IN" sz="1800" b="1" dirty="0">
                          <a:solidFill>
                            <a:srgbClr val="000000"/>
                          </a:solidFill>
                          <a:latin typeface="Book Antiqua" pitchFamily="18" charset="0"/>
                          <a:ea typeface="Calibri"/>
                          <a:cs typeface="Times New Roman"/>
                        </a:rPr>
                        <a:t> (incl. partner of such partnership firm liable for audit)</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B050"/>
                          </a:solidFill>
                          <a:latin typeface="Book Antiqua" pitchFamily="18" charset="0"/>
                          <a:ea typeface="Calibri"/>
                          <a:cs typeface="Times New Roman"/>
                        </a:rPr>
                        <a:t>21</a:t>
                      </a:r>
                      <a:r>
                        <a:rPr lang="en-IN" sz="1800" b="1" baseline="30000" dirty="0">
                          <a:solidFill>
                            <a:srgbClr val="00B050"/>
                          </a:solidFill>
                          <a:latin typeface="Book Antiqua" pitchFamily="18" charset="0"/>
                          <a:ea typeface="Calibri"/>
                          <a:cs typeface="Times New Roman"/>
                        </a:rPr>
                        <a:t>st</a:t>
                      </a:r>
                      <a:r>
                        <a:rPr lang="en-IN" sz="1800" b="1" dirty="0">
                          <a:solidFill>
                            <a:srgbClr val="00B050"/>
                          </a:solidFill>
                          <a:latin typeface="Book Antiqua" pitchFamily="18" charset="0"/>
                          <a:ea typeface="Calibri"/>
                          <a:cs typeface="Times New Roman"/>
                        </a:rPr>
                        <a:t> November, 2026</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ITR-3 / ITR-4 / ITR-5</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93524">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Transfer Pricing cases</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30</a:t>
                      </a:r>
                      <a:r>
                        <a:rPr lang="en-IN" sz="1800" b="1" baseline="30000">
                          <a:solidFill>
                            <a:srgbClr val="000000"/>
                          </a:solidFill>
                          <a:latin typeface="Book Antiqua" pitchFamily="18" charset="0"/>
                          <a:ea typeface="Calibri"/>
                          <a:cs typeface="Times New Roman"/>
                        </a:rPr>
                        <a:t>th</a:t>
                      </a:r>
                      <a:r>
                        <a:rPr lang="en-IN" sz="1800" b="1">
                          <a:solidFill>
                            <a:srgbClr val="000000"/>
                          </a:solidFill>
                          <a:latin typeface="Book Antiqua" pitchFamily="18" charset="0"/>
                          <a:ea typeface="Calibri"/>
                          <a:cs typeface="Times New Roman"/>
                        </a:rPr>
                        <a:t> November, 2026</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ITR-3 / ITR-5 / ITR-6</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80571">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Belated ITR (subject to late fee u/s. 234-F)</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31</a:t>
                      </a:r>
                      <a:r>
                        <a:rPr lang="en-IN" sz="1800" b="1" baseline="30000" dirty="0">
                          <a:solidFill>
                            <a:srgbClr val="000000"/>
                          </a:solidFill>
                          <a:latin typeface="Book Antiqua" pitchFamily="18" charset="0"/>
                          <a:ea typeface="Calibri"/>
                          <a:cs typeface="Times New Roman"/>
                        </a:rPr>
                        <a:t>st</a:t>
                      </a:r>
                      <a:r>
                        <a:rPr lang="en-IN" sz="1800" b="1" dirty="0">
                          <a:solidFill>
                            <a:srgbClr val="000000"/>
                          </a:solidFill>
                          <a:latin typeface="Book Antiqua" pitchFamily="18" charset="0"/>
                          <a:ea typeface="Calibri"/>
                          <a:cs typeface="Times New Roman"/>
                        </a:rPr>
                        <a:t> December, 2026</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Any ITR Form</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80571">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Revised ITR (subject to fee u/s. 234-I)</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70C0"/>
                          </a:solidFill>
                          <a:latin typeface="Book Antiqua" pitchFamily="18" charset="0"/>
                          <a:ea typeface="Calibri"/>
                          <a:cs typeface="Times New Roman"/>
                        </a:rPr>
                        <a:t>31</a:t>
                      </a:r>
                      <a:r>
                        <a:rPr lang="en-IN" sz="1800" b="1" baseline="30000" dirty="0">
                          <a:solidFill>
                            <a:srgbClr val="0070C0"/>
                          </a:solidFill>
                          <a:latin typeface="Book Antiqua" pitchFamily="18" charset="0"/>
                          <a:ea typeface="Calibri"/>
                          <a:cs typeface="Times New Roman"/>
                        </a:rPr>
                        <a:t>st</a:t>
                      </a:r>
                      <a:r>
                        <a:rPr lang="en-IN" sz="1800" b="1" dirty="0">
                          <a:solidFill>
                            <a:srgbClr val="0070C0"/>
                          </a:solidFill>
                          <a:latin typeface="Book Antiqua" pitchFamily="18" charset="0"/>
                          <a:ea typeface="Calibri"/>
                          <a:cs typeface="Times New Roman"/>
                        </a:rPr>
                        <a:t> March, 2027</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Any ITR Form</a:t>
                      </a:r>
                    </a:p>
                  </a:txBody>
                  <a:tcPr marL="41469" marR="414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Due date for filing Revised return of Income:</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pPr>
            <a:endParaRPr lang="en-IN" sz="2000" b="1" dirty="0">
              <a:solidFill>
                <a:srgbClr val="000000"/>
              </a:solidFill>
              <a:latin typeface="Book Antiqua" pitchFamily="18" charset="0"/>
              <a:ea typeface="Calibri"/>
              <a:cs typeface="Times New Roman"/>
            </a:endParaRPr>
          </a:p>
        </p:txBody>
      </p:sp>
      <p:graphicFrame>
        <p:nvGraphicFramePr>
          <p:cNvPr id="5" name="Table 4"/>
          <p:cNvGraphicFramePr>
            <a:graphicFrameLocks noGrp="1"/>
          </p:cNvGraphicFramePr>
          <p:nvPr>
            <p:extLst>
              <p:ext uri="{D42A27DB-BD31-4B8C-83A1-F6EECF244321}">
                <p14:modId xmlns:p14="http://schemas.microsoft.com/office/powerpoint/2010/main" val="817727176"/>
              </p:ext>
            </p:extLst>
          </p:nvPr>
        </p:nvGraphicFramePr>
        <p:xfrm>
          <a:off x="214282" y="1000108"/>
          <a:ext cx="8715436" cy="5857891"/>
        </p:xfrm>
        <a:graphic>
          <a:graphicData uri="http://schemas.openxmlformats.org/drawingml/2006/table">
            <a:tbl>
              <a:tblPr/>
              <a:tblGrid>
                <a:gridCol w="4214842">
                  <a:extLst>
                    <a:ext uri="{9D8B030D-6E8A-4147-A177-3AD203B41FA5}">
                      <a16:colId xmlns:a16="http://schemas.microsoft.com/office/drawing/2014/main" val="20000"/>
                    </a:ext>
                  </a:extLst>
                </a:gridCol>
                <a:gridCol w="4500594">
                  <a:extLst>
                    <a:ext uri="{9D8B030D-6E8A-4147-A177-3AD203B41FA5}">
                      <a16:colId xmlns:a16="http://schemas.microsoft.com/office/drawing/2014/main" val="20001"/>
                    </a:ext>
                  </a:extLst>
                </a:gridCol>
              </a:tblGrid>
              <a:tr h="450607">
                <a:tc>
                  <a:txBody>
                    <a:bodyPr/>
                    <a:lstStyle/>
                    <a:p>
                      <a:pPr algn="ctr">
                        <a:lnSpc>
                          <a:spcPct val="150000"/>
                        </a:lnSpc>
                        <a:spcAft>
                          <a:spcPts val="0"/>
                        </a:spcAft>
                      </a:pPr>
                      <a:r>
                        <a:rPr lang="en-IN" sz="2000" b="1" dirty="0" err="1">
                          <a:solidFill>
                            <a:srgbClr val="000000"/>
                          </a:solidFill>
                          <a:latin typeface="Book Antiqua" pitchFamily="18" charset="0"/>
                          <a:ea typeface="Calibri"/>
                          <a:cs typeface="Times New Roman"/>
                        </a:rPr>
                        <a:t>Upto</a:t>
                      </a:r>
                      <a:r>
                        <a:rPr lang="en-IN" sz="2000" b="1" dirty="0">
                          <a:solidFill>
                            <a:srgbClr val="000000"/>
                          </a:solidFill>
                          <a:latin typeface="Book Antiqua" pitchFamily="18" charset="0"/>
                          <a:ea typeface="Calibri"/>
                          <a:cs typeface="Times New Roman"/>
                        </a:rPr>
                        <a:t> AY 2025-26</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For AY 2026-27</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351821">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Revised Return could be filed only up to 31</a:t>
                      </a:r>
                      <a:r>
                        <a:rPr lang="en-IN" sz="2000" b="1" baseline="30000" dirty="0">
                          <a:solidFill>
                            <a:srgbClr val="000000"/>
                          </a:solidFill>
                          <a:latin typeface="Book Antiqua" pitchFamily="18" charset="0"/>
                          <a:ea typeface="Calibri"/>
                          <a:cs typeface="Times New Roman"/>
                        </a:rPr>
                        <a:t>st</a:t>
                      </a:r>
                      <a:r>
                        <a:rPr lang="en-IN" sz="2000" b="1" dirty="0">
                          <a:solidFill>
                            <a:srgbClr val="000000"/>
                          </a:solidFill>
                          <a:latin typeface="Book Antiqua" pitchFamily="18" charset="0"/>
                          <a:ea typeface="Calibri"/>
                          <a:cs typeface="Times New Roman"/>
                        </a:rPr>
                        <a:t> December.</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Revised Return can now be filed up to 31 March of the relevant AY,</a:t>
                      </a:r>
                      <a:r>
                        <a:rPr lang="en-IN" sz="2000" b="1" baseline="0" dirty="0">
                          <a:solidFill>
                            <a:srgbClr val="000000"/>
                          </a:solidFill>
                          <a:latin typeface="Book Antiqua" pitchFamily="18" charset="0"/>
                          <a:ea typeface="Calibri"/>
                          <a:cs typeface="Times New Roman"/>
                        </a:rPr>
                        <a:t> i.e. 31</a:t>
                      </a:r>
                      <a:r>
                        <a:rPr lang="en-IN" sz="2000" b="1" baseline="30000" dirty="0">
                          <a:solidFill>
                            <a:srgbClr val="000000"/>
                          </a:solidFill>
                          <a:latin typeface="Book Antiqua" pitchFamily="18" charset="0"/>
                          <a:ea typeface="Calibri"/>
                          <a:cs typeface="Times New Roman"/>
                        </a:rPr>
                        <a:t>st</a:t>
                      </a:r>
                      <a:r>
                        <a:rPr lang="en-IN" sz="2000" b="1" baseline="0" dirty="0">
                          <a:solidFill>
                            <a:srgbClr val="000000"/>
                          </a:solidFill>
                          <a:latin typeface="Book Antiqua" pitchFamily="18" charset="0"/>
                          <a:ea typeface="Calibri"/>
                          <a:cs typeface="Times New Roman"/>
                        </a:rPr>
                        <a:t> March, 2027.</a:t>
                      </a:r>
                      <a:endParaRPr lang="en-IN" sz="2000" b="1" dirty="0">
                        <a:solidFill>
                          <a:srgbClr val="000000"/>
                        </a:solidFill>
                        <a:latin typeface="Book Antiqua" pitchFamily="18" charset="0"/>
                        <a:ea typeface="Calibri"/>
                        <a:cs typeface="Times New Roman"/>
                      </a:endParaRP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51821">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After 31</a:t>
                      </a:r>
                      <a:r>
                        <a:rPr lang="en-IN" sz="2000" b="1" baseline="30000" dirty="0">
                          <a:solidFill>
                            <a:srgbClr val="000000"/>
                          </a:solidFill>
                          <a:latin typeface="Book Antiqua" pitchFamily="18" charset="0"/>
                          <a:ea typeface="Calibri"/>
                          <a:cs typeface="Times New Roman"/>
                        </a:rPr>
                        <a:t>st</a:t>
                      </a:r>
                      <a:r>
                        <a:rPr lang="en-IN" sz="2000" b="1" baseline="0" dirty="0">
                          <a:solidFill>
                            <a:srgbClr val="000000"/>
                          </a:solidFill>
                          <a:latin typeface="Book Antiqua" pitchFamily="18" charset="0"/>
                          <a:ea typeface="Calibri"/>
                          <a:cs typeface="Times New Roman"/>
                        </a:rPr>
                        <a:t> December, only Updated ITR u/s. 139(8A) could have been filed.</a:t>
                      </a:r>
                      <a:endParaRPr lang="en-IN" sz="2000" b="1" dirty="0">
                        <a:solidFill>
                          <a:srgbClr val="000000"/>
                        </a:solidFill>
                        <a:latin typeface="Book Antiqua" pitchFamily="18" charset="0"/>
                        <a:ea typeface="Calibri"/>
                        <a:cs typeface="Times New Roman"/>
                      </a:endParaRP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2000" b="1" dirty="0" err="1">
                          <a:solidFill>
                            <a:srgbClr val="000000"/>
                          </a:solidFill>
                          <a:latin typeface="Book Antiqua" pitchFamily="18" charset="0"/>
                          <a:ea typeface="Calibri"/>
                          <a:cs typeface="Times New Roman"/>
                        </a:rPr>
                        <a:t>Assessee</a:t>
                      </a:r>
                      <a:r>
                        <a:rPr lang="en-IN" sz="2000" b="1" dirty="0">
                          <a:solidFill>
                            <a:srgbClr val="000000"/>
                          </a:solidFill>
                          <a:latin typeface="Book Antiqua" pitchFamily="18" charset="0"/>
                          <a:ea typeface="Calibri"/>
                          <a:cs typeface="Times New Roman"/>
                        </a:rPr>
                        <a:t> now has additional 3 months</a:t>
                      </a:r>
                      <a:r>
                        <a:rPr lang="en-IN" sz="2000" b="1" baseline="0" dirty="0">
                          <a:solidFill>
                            <a:srgbClr val="000000"/>
                          </a:solidFill>
                          <a:latin typeface="Book Antiqua" pitchFamily="18" charset="0"/>
                          <a:ea typeface="Calibri"/>
                          <a:cs typeface="Times New Roman"/>
                        </a:rPr>
                        <a:t> to revise ITR.</a:t>
                      </a:r>
                      <a:endParaRPr lang="en-IN" sz="2000" b="1" dirty="0">
                        <a:solidFill>
                          <a:srgbClr val="000000"/>
                        </a:solidFill>
                        <a:latin typeface="Book Antiqua" pitchFamily="18" charset="0"/>
                        <a:ea typeface="Calibri"/>
                        <a:cs typeface="Times New Roman"/>
                      </a:endParaRP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51821">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Updated Return could be filed only by paying additional tax.</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Revised Return can be filed after 31</a:t>
                      </a:r>
                      <a:r>
                        <a:rPr lang="en-IN" sz="2000" b="1" baseline="30000" dirty="0">
                          <a:solidFill>
                            <a:srgbClr val="000000"/>
                          </a:solidFill>
                          <a:latin typeface="Book Antiqua" pitchFamily="18" charset="0"/>
                          <a:ea typeface="Calibri"/>
                          <a:cs typeface="Times New Roman"/>
                        </a:rPr>
                        <a:t>st</a:t>
                      </a:r>
                      <a:r>
                        <a:rPr lang="en-IN" sz="2000" b="1" dirty="0">
                          <a:solidFill>
                            <a:srgbClr val="000000"/>
                          </a:solidFill>
                          <a:latin typeface="Book Antiqua" pitchFamily="18" charset="0"/>
                          <a:ea typeface="Calibri"/>
                          <a:cs typeface="Times New Roman"/>
                        </a:rPr>
                        <a:t> December on payment of Fee under Section 234I.</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51821">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Updated Return cannot reduce income or to claim / increase refund.</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Revised Return can reduce total income, claim/increase refund.</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58312" cy="584775"/>
          </a:xfrm>
          <a:prstGeom prst="rect">
            <a:avLst/>
          </a:prstGeom>
          <a:noFill/>
        </p:spPr>
        <p:txBody>
          <a:bodyPr wrap="square" rtlCol="0">
            <a:spAutoFit/>
          </a:bodyPr>
          <a:lstStyle/>
          <a:p>
            <a:r>
              <a:rPr lang="en-US" sz="3200" b="1" dirty="0">
                <a:solidFill>
                  <a:srgbClr val="002060"/>
                </a:solidFill>
                <a:latin typeface="Book Antiqua" pitchFamily="18" charset="0"/>
              </a:rPr>
              <a:t>Fee for filing Revised ITR under Section 234-I:</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pPr>
            <a:endParaRPr lang="en-IN" sz="2000" b="1" dirty="0">
              <a:solidFill>
                <a:srgbClr val="000000"/>
              </a:solidFill>
              <a:latin typeface="Book Antiqua" pitchFamily="18" charset="0"/>
              <a:ea typeface="Calibri"/>
              <a:cs typeface="Times New Roman"/>
            </a:endParaRPr>
          </a:p>
        </p:txBody>
      </p:sp>
      <p:sp>
        <p:nvSpPr>
          <p:cNvPr id="6" name="TextBox 5"/>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US" sz="2000" b="1" dirty="0">
                <a:solidFill>
                  <a:srgbClr val="000000"/>
                </a:solidFill>
                <a:latin typeface="Book Antiqua" pitchFamily="18" charset="0"/>
                <a:ea typeface="Calibri"/>
                <a:cs typeface="Times New Roman"/>
              </a:rPr>
              <a:t>No Fee for filing revised return of income </a:t>
            </a:r>
            <a:r>
              <a:rPr lang="en-US" sz="2000" b="1" dirty="0" err="1">
                <a:solidFill>
                  <a:srgbClr val="000000"/>
                </a:solidFill>
                <a:latin typeface="Book Antiqua" pitchFamily="18" charset="0"/>
                <a:ea typeface="Calibri"/>
                <a:cs typeface="Times New Roman"/>
              </a:rPr>
              <a:t>upto</a:t>
            </a:r>
            <a:r>
              <a:rPr lang="en-US" sz="2000" b="1" dirty="0">
                <a:solidFill>
                  <a:srgbClr val="000000"/>
                </a:solidFill>
                <a:latin typeface="Book Antiqua" pitchFamily="18" charset="0"/>
                <a:ea typeface="Calibri"/>
                <a:cs typeface="Times New Roman"/>
              </a:rPr>
              <a:t> 31</a:t>
            </a:r>
            <a:r>
              <a:rPr lang="en-US" sz="2000" b="1" baseline="30000" dirty="0">
                <a:solidFill>
                  <a:srgbClr val="000000"/>
                </a:solidFill>
                <a:latin typeface="Book Antiqua" pitchFamily="18" charset="0"/>
                <a:ea typeface="Calibri"/>
                <a:cs typeface="Times New Roman"/>
              </a:rPr>
              <a:t>st</a:t>
            </a:r>
            <a:r>
              <a:rPr lang="en-US" sz="2000" b="1" dirty="0">
                <a:solidFill>
                  <a:srgbClr val="000000"/>
                </a:solidFill>
                <a:latin typeface="Book Antiqua" pitchFamily="18" charset="0"/>
                <a:ea typeface="Calibri"/>
                <a:cs typeface="Times New Roman"/>
              </a:rPr>
              <a:t> December, 2026.</a:t>
            </a:r>
          </a:p>
          <a:p>
            <a:pPr marL="342900" lvl="0" indent="-342900" algn="just">
              <a:lnSpc>
                <a:spcPct val="150000"/>
              </a:lnSpc>
              <a:spcAft>
                <a:spcPts val="0"/>
              </a:spcAft>
              <a:buFont typeface="Wingdings"/>
              <a:buChar char=""/>
            </a:pPr>
            <a:endParaRPr lang="en-US" sz="2000"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US" sz="2000" b="1" dirty="0">
                <a:solidFill>
                  <a:srgbClr val="000000"/>
                </a:solidFill>
                <a:latin typeface="Book Antiqua" pitchFamily="18" charset="0"/>
                <a:ea typeface="Calibri"/>
                <a:cs typeface="Times New Roman"/>
              </a:rPr>
              <a:t>Fee after 31</a:t>
            </a:r>
            <a:r>
              <a:rPr lang="en-US" sz="2000" b="1" baseline="30000" dirty="0">
                <a:solidFill>
                  <a:srgbClr val="000000"/>
                </a:solidFill>
                <a:latin typeface="Book Antiqua" pitchFamily="18" charset="0"/>
                <a:ea typeface="Calibri"/>
                <a:cs typeface="Times New Roman"/>
              </a:rPr>
              <a:t>st</a:t>
            </a:r>
            <a:r>
              <a:rPr lang="en-US" sz="2000" b="1" dirty="0">
                <a:solidFill>
                  <a:srgbClr val="000000"/>
                </a:solidFill>
                <a:latin typeface="Book Antiqua" pitchFamily="18" charset="0"/>
                <a:ea typeface="Calibri"/>
                <a:cs typeface="Times New Roman"/>
              </a:rPr>
              <a:t> Dec, 2026 for filing revised ITR </a:t>
            </a:r>
            <a:r>
              <a:rPr lang="en-US" sz="2000" b="1" dirty="0" err="1">
                <a:solidFill>
                  <a:srgbClr val="000000"/>
                </a:solidFill>
                <a:latin typeface="Book Antiqua" pitchFamily="18" charset="0"/>
                <a:ea typeface="Calibri"/>
                <a:cs typeface="Times New Roman"/>
              </a:rPr>
              <a:t>upto</a:t>
            </a:r>
            <a:r>
              <a:rPr lang="en-US" sz="2000" b="1" dirty="0">
                <a:solidFill>
                  <a:srgbClr val="000000"/>
                </a:solidFill>
                <a:latin typeface="Book Antiqua" pitchFamily="18" charset="0"/>
                <a:ea typeface="Calibri"/>
                <a:cs typeface="Times New Roman"/>
              </a:rPr>
              <a:t> 31</a:t>
            </a:r>
            <a:r>
              <a:rPr lang="en-US" sz="2000" b="1" baseline="30000" dirty="0">
                <a:solidFill>
                  <a:srgbClr val="000000"/>
                </a:solidFill>
                <a:latin typeface="Book Antiqua" pitchFamily="18" charset="0"/>
                <a:ea typeface="Calibri"/>
                <a:cs typeface="Times New Roman"/>
              </a:rPr>
              <a:t>st</a:t>
            </a:r>
            <a:r>
              <a:rPr lang="en-US" sz="2000" b="1" dirty="0">
                <a:solidFill>
                  <a:srgbClr val="000000"/>
                </a:solidFill>
                <a:latin typeface="Book Antiqua" pitchFamily="18" charset="0"/>
                <a:ea typeface="Calibri"/>
                <a:cs typeface="Times New Roman"/>
              </a:rPr>
              <a:t> March, 2027:</a:t>
            </a:r>
          </a:p>
          <a:p>
            <a:pPr marL="800100" lvl="1" indent="-342900" algn="just">
              <a:lnSpc>
                <a:spcPct val="150000"/>
              </a:lnSpc>
              <a:buFont typeface="Wingdings"/>
              <a:buChar char=""/>
            </a:pPr>
            <a:r>
              <a:rPr lang="en-US" sz="2000" b="1" dirty="0">
                <a:solidFill>
                  <a:srgbClr val="000000"/>
                </a:solidFill>
                <a:latin typeface="Book Antiqua" pitchFamily="18" charset="0"/>
                <a:ea typeface="Calibri"/>
                <a:cs typeface="Times New Roman"/>
              </a:rPr>
              <a:t>Rs. 1,000: If total income is </a:t>
            </a:r>
            <a:r>
              <a:rPr lang="en-US" sz="2000" b="1" dirty="0" err="1">
                <a:solidFill>
                  <a:srgbClr val="000000"/>
                </a:solidFill>
                <a:latin typeface="Book Antiqua" pitchFamily="18" charset="0"/>
                <a:ea typeface="Calibri"/>
                <a:cs typeface="Times New Roman"/>
              </a:rPr>
              <a:t>upto</a:t>
            </a:r>
            <a:r>
              <a:rPr lang="en-US" sz="2000" b="1" dirty="0">
                <a:solidFill>
                  <a:srgbClr val="000000"/>
                </a:solidFill>
                <a:latin typeface="Book Antiqua" pitchFamily="18" charset="0"/>
                <a:ea typeface="Calibri"/>
                <a:cs typeface="Times New Roman"/>
              </a:rPr>
              <a:t> Rs. 5 </a:t>
            </a:r>
            <a:r>
              <a:rPr lang="en-US" sz="2000" b="1" dirty="0" err="1">
                <a:solidFill>
                  <a:srgbClr val="000000"/>
                </a:solidFill>
                <a:latin typeface="Book Antiqua" pitchFamily="18" charset="0"/>
                <a:ea typeface="Calibri"/>
                <a:cs typeface="Times New Roman"/>
              </a:rPr>
              <a:t>Lakhs</a:t>
            </a:r>
            <a:endParaRPr lang="en-US" sz="2000" b="1" dirty="0">
              <a:solidFill>
                <a:srgbClr val="000000"/>
              </a:solidFill>
              <a:latin typeface="Book Antiqua" pitchFamily="18" charset="0"/>
              <a:ea typeface="Calibri"/>
              <a:cs typeface="Times New Roman"/>
            </a:endParaRPr>
          </a:p>
          <a:p>
            <a:pPr marL="800100" lvl="1" indent="-342900" algn="just">
              <a:lnSpc>
                <a:spcPct val="150000"/>
              </a:lnSpc>
              <a:buFont typeface="Wingdings"/>
              <a:buChar char=""/>
            </a:pPr>
            <a:r>
              <a:rPr lang="en-US" sz="2000" b="1" dirty="0">
                <a:solidFill>
                  <a:srgbClr val="000000"/>
                </a:solidFill>
                <a:latin typeface="Book Antiqua" pitchFamily="18" charset="0"/>
                <a:ea typeface="Calibri"/>
                <a:cs typeface="Times New Roman"/>
              </a:rPr>
              <a:t>Rs. 5,000: If total income exceeds Rs. 5 </a:t>
            </a:r>
            <a:r>
              <a:rPr lang="en-US" sz="2000" b="1" dirty="0" err="1">
                <a:solidFill>
                  <a:srgbClr val="000000"/>
                </a:solidFill>
                <a:latin typeface="Book Antiqua" pitchFamily="18" charset="0"/>
                <a:ea typeface="Calibri"/>
                <a:cs typeface="Times New Roman"/>
              </a:rPr>
              <a:t>Lakhs</a:t>
            </a:r>
            <a:endParaRPr lang="en-US" sz="2000" b="1" dirty="0">
              <a:solidFill>
                <a:srgbClr val="000000"/>
              </a:solidFill>
              <a:latin typeface="Book Antiqua" pitchFamily="18" charset="0"/>
              <a:ea typeface="Calibri"/>
              <a:cs typeface="Times New Roman"/>
            </a:endParaRPr>
          </a:p>
          <a:p>
            <a:pPr marL="342900" indent="-342900" algn="just">
              <a:lnSpc>
                <a:spcPct val="150000"/>
              </a:lnSpc>
              <a:buFont typeface="Wingdings"/>
              <a:buChar char=""/>
            </a:pPr>
            <a:endParaRPr lang="en-US" sz="2000" b="1" dirty="0">
              <a:solidFill>
                <a:srgbClr val="000000"/>
              </a:solidFill>
              <a:latin typeface="Book Antiqua" pitchFamily="18" charset="0"/>
              <a:ea typeface="Calibri"/>
              <a:cs typeface="Times New Roman"/>
            </a:endParaRPr>
          </a:p>
          <a:p>
            <a:pPr marL="342900" indent="-342900" algn="just">
              <a:lnSpc>
                <a:spcPct val="150000"/>
              </a:lnSpc>
              <a:buFont typeface="Wingdings"/>
              <a:buChar char=""/>
            </a:pPr>
            <a:r>
              <a:rPr lang="en-US" sz="2000" b="1" dirty="0">
                <a:solidFill>
                  <a:srgbClr val="000000"/>
                </a:solidFill>
                <a:latin typeface="Book Antiqua" pitchFamily="18" charset="0"/>
                <a:ea typeface="Calibri"/>
                <a:cs typeface="Times New Roman"/>
              </a:rPr>
              <a:t>Can a Belated Return filed after due date, be revised ?</a:t>
            </a:r>
            <a:endParaRPr lang="en-IN" sz="2000" b="1" dirty="0">
              <a:solidFill>
                <a:srgbClr val="000000"/>
              </a:solidFill>
              <a:latin typeface="Book Antiqua" pitchFamily="18" charset="0"/>
              <a:ea typeface="Calibri"/>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58312" cy="584775"/>
          </a:xfrm>
          <a:prstGeom prst="rect">
            <a:avLst/>
          </a:prstGeom>
          <a:noFill/>
        </p:spPr>
        <p:txBody>
          <a:bodyPr wrap="square" rtlCol="0">
            <a:spAutoFit/>
          </a:bodyPr>
          <a:lstStyle/>
          <a:p>
            <a:r>
              <a:rPr lang="en-US" sz="3200" b="1" dirty="0">
                <a:solidFill>
                  <a:srgbClr val="002060"/>
                </a:solidFill>
                <a:latin typeface="Book Antiqua" pitchFamily="18" charset="0"/>
              </a:rPr>
              <a:t>Fee for filing Revised ITR under Section 234-I:</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pPr>
            <a:endParaRPr lang="en-IN" sz="2000" b="1" dirty="0">
              <a:solidFill>
                <a:srgbClr val="000000"/>
              </a:solidFill>
              <a:latin typeface="Book Antiqua" pitchFamily="18" charset="0"/>
              <a:ea typeface="Calibri"/>
              <a:cs typeface="Times New Roman"/>
            </a:endParaRPr>
          </a:p>
        </p:txBody>
      </p:sp>
      <p:sp>
        <p:nvSpPr>
          <p:cNvPr id="6" name="TextBox 5"/>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US" sz="2000" b="1" dirty="0">
                <a:solidFill>
                  <a:srgbClr val="000000"/>
                </a:solidFill>
                <a:latin typeface="Book Antiqua" pitchFamily="18" charset="0"/>
                <a:ea typeface="Calibri"/>
                <a:cs typeface="Times New Roman"/>
              </a:rPr>
              <a:t>No Fee for filing revised return of income </a:t>
            </a:r>
            <a:r>
              <a:rPr lang="en-US" sz="2000" b="1" dirty="0" err="1">
                <a:solidFill>
                  <a:srgbClr val="000000"/>
                </a:solidFill>
                <a:latin typeface="Book Antiqua" pitchFamily="18" charset="0"/>
                <a:ea typeface="Calibri"/>
                <a:cs typeface="Times New Roman"/>
              </a:rPr>
              <a:t>upto</a:t>
            </a:r>
            <a:r>
              <a:rPr lang="en-US" sz="2000" b="1" dirty="0">
                <a:solidFill>
                  <a:srgbClr val="000000"/>
                </a:solidFill>
                <a:latin typeface="Book Antiqua" pitchFamily="18" charset="0"/>
                <a:ea typeface="Calibri"/>
                <a:cs typeface="Times New Roman"/>
              </a:rPr>
              <a:t> 31</a:t>
            </a:r>
            <a:r>
              <a:rPr lang="en-US" sz="2000" b="1" baseline="30000" dirty="0">
                <a:solidFill>
                  <a:srgbClr val="000000"/>
                </a:solidFill>
                <a:latin typeface="Book Antiqua" pitchFamily="18" charset="0"/>
                <a:ea typeface="Calibri"/>
                <a:cs typeface="Times New Roman"/>
              </a:rPr>
              <a:t>st</a:t>
            </a:r>
            <a:r>
              <a:rPr lang="en-US" sz="2000" b="1" dirty="0">
                <a:solidFill>
                  <a:srgbClr val="000000"/>
                </a:solidFill>
                <a:latin typeface="Book Antiqua" pitchFamily="18" charset="0"/>
                <a:ea typeface="Calibri"/>
                <a:cs typeface="Times New Roman"/>
              </a:rPr>
              <a:t> December, 2026.</a:t>
            </a:r>
          </a:p>
          <a:p>
            <a:pPr marL="342900" lvl="0" indent="-342900" algn="just">
              <a:lnSpc>
                <a:spcPct val="150000"/>
              </a:lnSpc>
              <a:spcAft>
                <a:spcPts val="0"/>
              </a:spcAft>
              <a:buFont typeface="Wingdings"/>
              <a:buChar char=""/>
            </a:pPr>
            <a:endParaRPr lang="en-US" sz="2000"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US" sz="2000" b="1" dirty="0">
                <a:solidFill>
                  <a:srgbClr val="000000"/>
                </a:solidFill>
                <a:latin typeface="Book Antiqua" pitchFamily="18" charset="0"/>
                <a:ea typeface="Calibri"/>
                <a:cs typeface="Times New Roman"/>
              </a:rPr>
              <a:t>Fee after 31</a:t>
            </a:r>
            <a:r>
              <a:rPr lang="en-US" sz="2000" b="1" baseline="30000" dirty="0">
                <a:solidFill>
                  <a:srgbClr val="000000"/>
                </a:solidFill>
                <a:latin typeface="Book Antiqua" pitchFamily="18" charset="0"/>
                <a:ea typeface="Calibri"/>
                <a:cs typeface="Times New Roman"/>
              </a:rPr>
              <a:t>st</a:t>
            </a:r>
            <a:r>
              <a:rPr lang="en-US" sz="2000" b="1" dirty="0">
                <a:solidFill>
                  <a:srgbClr val="000000"/>
                </a:solidFill>
                <a:latin typeface="Book Antiqua" pitchFamily="18" charset="0"/>
                <a:ea typeface="Calibri"/>
                <a:cs typeface="Times New Roman"/>
              </a:rPr>
              <a:t> Dec, 2026 for filing revised ITR </a:t>
            </a:r>
            <a:r>
              <a:rPr lang="en-US" sz="2000" b="1" dirty="0" err="1">
                <a:solidFill>
                  <a:srgbClr val="000000"/>
                </a:solidFill>
                <a:latin typeface="Book Antiqua" pitchFamily="18" charset="0"/>
                <a:ea typeface="Calibri"/>
                <a:cs typeface="Times New Roman"/>
              </a:rPr>
              <a:t>upto</a:t>
            </a:r>
            <a:r>
              <a:rPr lang="en-US" sz="2000" b="1" dirty="0">
                <a:solidFill>
                  <a:srgbClr val="000000"/>
                </a:solidFill>
                <a:latin typeface="Book Antiqua" pitchFamily="18" charset="0"/>
                <a:ea typeface="Calibri"/>
                <a:cs typeface="Times New Roman"/>
              </a:rPr>
              <a:t> 31</a:t>
            </a:r>
            <a:r>
              <a:rPr lang="en-US" sz="2000" b="1" baseline="30000" dirty="0">
                <a:solidFill>
                  <a:srgbClr val="000000"/>
                </a:solidFill>
                <a:latin typeface="Book Antiqua" pitchFamily="18" charset="0"/>
                <a:ea typeface="Calibri"/>
                <a:cs typeface="Times New Roman"/>
              </a:rPr>
              <a:t>st</a:t>
            </a:r>
            <a:r>
              <a:rPr lang="en-US" sz="2000" b="1" dirty="0">
                <a:solidFill>
                  <a:srgbClr val="000000"/>
                </a:solidFill>
                <a:latin typeface="Book Antiqua" pitchFamily="18" charset="0"/>
                <a:ea typeface="Calibri"/>
                <a:cs typeface="Times New Roman"/>
              </a:rPr>
              <a:t> March, 2027:</a:t>
            </a:r>
          </a:p>
          <a:p>
            <a:pPr marL="800100" lvl="1" indent="-342900" algn="just">
              <a:lnSpc>
                <a:spcPct val="150000"/>
              </a:lnSpc>
              <a:buFont typeface="Wingdings"/>
              <a:buChar char=""/>
            </a:pPr>
            <a:r>
              <a:rPr lang="en-US" sz="2000" b="1" dirty="0">
                <a:solidFill>
                  <a:srgbClr val="000000"/>
                </a:solidFill>
                <a:latin typeface="Book Antiqua" pitchFamily="18" charset="0"/>
                <a:ea typeface="Calibri"/>
                <a:cs typeface="Times New Roman"/>
              </a:rPr>
              <a:t>Rs. 1,000: If total income is </a:t>
            </a:r>
            <a:r>
              <a:rPr lang="en-US" sz="2000" b="1" dirty="0" err="1">
                <a:solidFill>
                  <a:srgbClr val="000000"/>
                </a:solidFill>
                <a:latin typeface="Book Antiqua" pitchFamily="18" charset="0"/>
                <a:ea typeface="Calibri"/>
                <a:cs typeface="Times New Roman"/>
              </a:rPr>
              <a:t>upto</a:t>
            </a:r>
            <a:r>
              <a:rPr lang="en-US" sz="2000" b="1" dirty="0">
                <a:solidFill>
                  <a:srgbClr val="000000"/>
                </a:solidFill>
                <a:latin typeface="Book Antiqua" pitchFamily="18" charset="0"/>
                <a:ea typeface="Calibri"/>
                <a:cs typeface="Times New Roman"/>
              </a:rPr>
              <a:t> Rs. 5 </a:t>
            </a:r>
            <a:r>
              <a:rPr lang="en-US" sz="2000" b="1" dirty="0" err="1">
                <a:solidFill>
                  <a:srgbClr val="000000"/>
                </a:solidFill>
                <a:latin typeface="Book Antiqua" pitchFamily="18" charset="0"/>
                <a:ea typeface="Calibri"/>
                <a:cs typeface="Times New Roman"/>
              </a:rPr>
              <a:t>Lakhs</a:t>
            </a:r>
            <a:endParaRPr lang="en-US" sz="2000" b="1" dirty="0">
              <a:solidFill>
                <a:srgbClr val="000000"/>
              </a:solidFill>
              <a:latin typeface="Book Antiqua" pitchFamily="18" charset="0"/>
              <a:ea typeface="Calibri"/>
              <a:cs typeface="Times New Roman"/>
            </a:endParaRPr>
          </a:p>
          <a:p>
            <a:pPr marL="800100" lvl="1" indent="-342900" algn="just">
              <a:lnSpc>
                <a:spcPct val="150000"/>
              </a:lnSpc>
              <a:buFont typeface="Wingdings"/>
              <a:buChar char=""/>
            </a:pPr>
            <a:r>
              <a:rPr lang="en-US" sz="2000" b="1" dirty="0">
                <a:solidFill>
                  <a:srgbClr val="000000"/>
                </a:solidFill>
                <a:latin typeface="Book Antiqua" pitchFamily="18" charset="0"/>
                <a:ea typeface="Calibri"/>
                <a:cs typeface="Times New Roman"/>
              </a:rPr>
              <a:t>Rs. 5,000: If total income exceeds Rs. 5 </a:t>
            </a:r>
            <a:r>
              <a:rPr lang="en-US" sz="2000" b="1" dirty="0" err="1">
                <a:solidFill>
                  <a:srgbClr val="000000"/>
                </a:solidFill>
                <a:latin typeface="Book Antiqua" pitchFamily="18" charset="0"/>
                <a:ea typeface="Calibri"/>
                <a:cs typeface="Times New Roman"/>
              </a:rPr>
              <a:t>Lakhs</a:t>
            </a:r>
            <a:endParaRPr lang="en-US" sz="2000" b="1" dirty="0">
              <a:solidFill>
                <a:srgbClr val="000000"/>
              </a:solidFill>
              <a:latin typeface="Book Antiqua" pitchFamily="18" charset="0"/>
              <a:ea typeface="Calibri"/>
              <a:cs typeface="Times New Roman"/>
            </a:endParaRPr>
          </a:p>
          <a:p>
            <a:pPr marL="342900" indent="-342900" algn="just">
              <a:lnSpc>
                <a:spcPct val="150000"/>
              </a:lnSpc>
              <a:buFont typeface="Wingdings"/>
              <a:buChar char=""/>
            </a:pPr>
            <a:endParaRPr lang="en-US" sz="2000" b="1" dirty="0">
              <a:solidFill>
                <a:srgbClr val="000000"/>
              </a:solidFill>
              <a:latin typeface="Book Antiqua" pitchFamily="18" charset="0"/>
              <a:ea typeface="Calibri"/>
              <a:cs typeface="Times New Roman"/>
            </a:endParaRPr>
          </a:p>
          <a:p>
            <a:pPr marL="342900" indent="-342900" algn="just">
              <a:lnSpc>
                <a:spcPct val="150000"/>
              </a:lnSpc>
              <a:buFont typeface="Wingdings"/>
              <a:buChar char=""/>
            </a:pPr>
            <a:r>
              <a:rPr lang="en-US" sz="2000" b="1" dirty="0">
                <a:solidFill>
                  <a:srgbClr val="000000"/>
                </a:solidFill>
                <a:latin typeface="Book Antiqua" pitchFamily="18" charset="0"/>
                <a:ea typeface="Calibri"/>
                <a:cs typeface="Times New Roman"/>
              </a:rPr>
              <a:t>Can a Belated Return filed after due date, be revised ?</a:t>
            </a:r>
          </a:p>
          <a:p>
            <a:pPr marL="342900" indent="-342900" algn="just">
              <a:lnSpc>
                <a:spcPct val="150000"/>
              </a:lnSpc>
            </a:pPr>
            <a:r>
              <a:rPr lang="en-US" sz="2000" b="1" dirty="0">
                <a:solidFill>
                  <a:srgbClr val="000000"/>
                </a:solidFill>
                <a:latin typeface="Book Antiqua" pitchFamily="18" charset="0"/>
                <a:ea typeface="Calibri"/>
                <a:cs typeface="Times New Roman"/>
              </a:rPr>
              <a:t>	Answer: Yes</a:t>
            </a:r>
            <a:endParaRPr lang="en-IN" sz="2000" b="1" dirty="0">
              <a:solidFill>
                <a:srgbClr val="000000"/>
              </a:solidFill>
              <a:latin typeface="Book Antiqua" pitchFamily="18" charset="0"/>
              <a:ea typeface="Calibri"/>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715436" cy="584775"/>
          </a:xfrm>
          <a:prstGeom prst="rect">
            <a:avLst/>
          </a:prstGeom>
          <a:noFill/>
        </p:spPr>
        <p:txBody>
          <a:bodyPr wrap="square" rtlCol="0">
            <a:spAutoFit/>
          </a:bodyPr>
          <a:lstStyle/>
          <a:p>
            <a:r>
              <a:rPr lang="en-US" sz="3200" b="1" dirty="0">
                <a:solidFill>
                  <a:srgbClr val="002060"/>
                </a:solidFill>
                <a:latin typeface="Book Antiqua" pitchFamily="18" charset="0"/>
              </a:rPr>
              <a:t>Tax Rates - Default Regime [Section 115BAC]:</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Table 4"/>
          <p:cNvGraphicFramePr>
            <a:graphicFrameLocks noGrp="1"/>
          </p:cNvGraphicFramePr>
          <p:nvPr/>
        </p:nvGraphicFramePr>
        <p:xfrm>
          <a:off x="285720" y="1128569"/>
          <a:ext cx="8358246" cy="5317230"/>
        </p:xfrm>
        <a:graphic>
          <a:graphicData uri="http://schemas.openxmlformats.org/drawingml/2006/table">
            <a:tbl>
              <a:tblPr/>
              <a:tblGrid>
                <a:gridCol w="3694024">
                  <a:extLst>
                    <a:ext uri="{9D8B030D-6E8A-4147-A177-3AD203B41FA5}">
                      <a16:colId xmlns:a16="http://schemas.microsoft.com/office/drawing/2014/main" val="20000"/>
                    </a:ext>
                  </a:extLst>
                </a:gridCol>
                <a:gridCol w="1100348">
                  <a:extLst>
                    <a:ext uri="{9D8B030D-6E8A-4147-A177-3AD203B41FA5}">
                      <a16:colId xmlns:a16="http://schemas.microsoft.com/office/drawing/2014/main" val="20001"/>
                    </a:ext>
                  </a:extLst>
                </a:gridCol>
                <a:gridCol w="3563874">
                  <a:extLst>
                    <a:ext uri="{9D8B030D-6E8A-4147-A177-3AD203B41FA5}">
                      <a16:colId xmlns:a16="http://schemas.microsoft.com/office/drawing/2014/main" val="20002"/>
                    </a:ext>
                  </a:extLst>
                </a:gridCol>
              </a:tblGrid>
              <a:tr h="820001">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Total Income</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Rate of Tax</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Cumulative Tax Amount on upper limit of Slab</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0000">
                <a:tc>
                  <a:txBody>
                    <a:bodyPr/>
                    <a:lstStyle/>
                    <a:p>
                      <a:pPr algn="just">
                        <a:lnSpc>
                          <a:spcPct val="150000"/>
                        </a:lnSpc>
                        <a:spcAft>
                          <a:spcPts val="0"/>
                        </a:spcAft>
                      </a:pPr>
                      <a:r>
                        <a:rPr lang="en-IN" sz="1800" b="1">
                          <a:solidFill>
                            <a:srgbClr val="000000"/>
                          </a:solidFill>
                          <a:latin typeface="Book Antiqua" pitchFamily="18" charset="0"/>
                          <a:ea typeface="Calibri"/>
                          <a:cs typeface="Times New Roman"/>
                        </a:rPr>
                        <a:t>Upto Rs. 4,00,000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NIL</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20001">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From 4,00,001 to 8,00,000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5%</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20,000 (subject to Rebate u/s. 87A)</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20001">
                <a:tc>
                  <a:txBody>
                    <a:bodyPr/>
                    <a:lstStyle/>
                    <a:p>
                      <a:pPr algn="just">
                        <a:lnSpc>
                          <a:spcPct val="150000"/>
                        </a:lnSpc>
                        <a:spcAft>
                          <a:spcPts val="0"/>
                        </a:spcAft>
                      </a:pPr>
                      <a:r>
                        <a:rPr lang="en-IN" sz="1800" b="1">
                          <a:solidFill>
                            <a:srgbClr val="000000"/>
                          </a:solidFill>
                          <a:latin typeface="Book Antiqua" pitchFamily="18" charset="0"/>
                          <a:ea typeface="Calibri"/>
                          <a:cs typeface="Times New Roman"/>
                        </a:rPr>
                        <a:t>From 8,00,001 to 12,00,000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10%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60,000 (20,000 + 40,000) (subject to Rebate u/s. 87A)</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20001">
                <a:tc>
                  <a:txBody>
                    <a:bodyPr/>
                    <a:lstStyle/>
                    <a:p>
                      <a:pPr algn="just">
                        <a:lnSpc>
                          <a:spcPct val="150000"/>
                        </a:lnSpc>
                        <a:spcAft>
                          <a:spcPts val="0"/>
                        </a:spcAft>
                      </a:pPr>
                      <a:r>
                        <a:rPr lang="en-IN" sz="1800" b="1" dirty="0">
                          <a:solidFill>
                            <a:srgbClr val="000000"/>
                          </a:solidFill>
                          <a:latin typeface="Book Antiqua" pitchFamily="18" charset="0"/>
                          <a:ea typeface="Calibri"/>
                          <a:cs typeface="Times New Roman"/>
                        </a:rPr>
                        <a:t>From 12,00,001 to 16,00,000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15%</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1,20,000 (60,000 + 60,000) (subject to marginal relief)</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0084">
                <a:tc>
                  <a:txBody>
                    <a:bodyPr/>
                    <a:lstStyle/>
                    <a:p>
                      <a:pPr algn="just">
                        <a:lnSpc>
                          <a:spcPct val="150000"/>
                        </a:lnSpc>
                        <a:spcAft>
                          <a:spcPts val="0"/>
                        </a:spcAft>
                      </a:pPr>
                      <a:r>
                        <a:rPr lang="en-IN" sz="1800" b="1">
                          <a:solidFill>
                            <a:srgbClr val="000000"/>
                          </a:solidFill>
                          <a:latin typeface="Book Antiqua" pitchFamily="18" charset="0"/>
                          <a:ea typeface="Calibri"/>
                          <a:cs typeface="Times New Roman"/>
                        </a:rPr>
                        <a:t>From Rs. 16,00,001 to Rs. 20,00,000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a:solidFill>
                            <a:srgbClr val="000000"/>
                          </a:solidFill>
                          <a:latin typeface="Book Antiqua" pitchFamily="18" charset="0"/>
                          <a:ea typeface="Calibri"/>
                          <a:cs typeface="Times New Roman"/>
                        </a:rPr>
                        <a:t>20%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2,00,000 (1,20,000 + 80,000)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5901">
                <a:tc>
                  <a:txBody>
                    <a:bodyPr/>
                    <a:lstStyle/>
                    <a:p>
                      <a:pPr algn="just">
                        <a:lnSpc>
                          <a:spcPct val="150000"/>
                        </a:lnSpc>
                        <a:spcAft>
                          <a:spcPts val="0"/>
                        </a:spcAft>
                      </a:pPr>
                      <a:r>
                        <a:rPr lang="en-IN" sz="1800" b="1">
                          <a:solidFill>
                            <a:srgbClr val="000000"/>
                          </a:solidFill>
                          <a:latin typeface="Book Antiqua" pitchFamily="18" charset="0"/>
                          <a:ea typeface="Calibri"/>
                          <a:cs typeface="Times New Roman"/>
                        </a:rPr>
                        <a:t>From Rs. 20,00,001 to Rs. 24,00,000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25%</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3,00,000 (2,00,000 + 1,00,000)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27887">
                <a:tc>
                  <a:txBody>
                    <a:bodyPr/>
                    <a:lstStyle/>
                    <a:p>
                      <a:pPr algn="just">
                        <a:lnSpc>
                          <a:spcPct val="150000"/>
                        </a:lnSpc>
                        <a:spcAft>
                          <a:spcPts val="0"/>
                        </a:spcAft>
                      </a:pPr>
                      <a:r>
                        <a:rPr lang="en-IN" sz="1800" b="1">
                          <a:solidFill>
                            <a:srgbClr val="000000"/>
                          </a:solidFill>
                          <a:latin typeface="Book Antiqua" pitchFamily="18" charset="0"/>
                          <a:ea typeface="Calibri"/>
                          <a:cs typeface="Times New Roman"/>
                        </a:rPr>
                        <a:t>Above Rs. 24,00,000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30%</a:t>
                      </a: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800" b="1" dirty="0">
                          <a:solidFill>
                            <a:srgbClr val="000000"/>
                          </a:solidFill>
                          <a:latin typeface="Book Antiqua" pitchFamily="18" charset="0"/>
                          <a:ea typeface="Calibri"/>
                          <a:cs typeface="Times New Roman"/>
                        </a:rPr>
                        <a:t>3,00,000 + 30% above Rs. 24 </a:t>
                      </a:r>
                      <a:r>
                        <a:rPr lang="en-IN" sz="1800" b="1" dirty="0" err="1">
                          <a:solidFill>
                            <a:srgbClr val="000000"/>
                          </a:solidFill>
                          <a:latin typeface="Book Antiqua" pitchFamily="18" charset="0"/>
                          <a:ea typeface="Calibri"/>
                          <a:cs typeface="Times New Roman"/>
                        </a:rPr>
                        <a:t>Lakhs</a:t>
                      </a:r>
                      <a:endParaRPr lang="en-IN" sz="1800" b="1" dirty="0">
                        <a:solidFill>
                          <a:srgbClr val="000000"/>
                        </a:solidFill>
                        <a:latin typeface="Book Antiqua" pitchFamily="18" charset="0"/>
                        <a:ea typeface="Calibri"/>
                        <a:cs typeface="Times New Roman"/>
                      </a:endParaRPr>
                    </a:p>
                  </a:txBody>
                  <a:tcPr marL="39584" marR="395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715436" cy="584775"/>
          </a:xfrm>
          <a:prstGeom prst="rect">
            <a:avLst/>
          </a:prstGeom>
          <a:noFill/>
        </p:spPr>
        <p:txBody>
          <a:bodyPr wrap="square" rtlCol="0">
            <a:spAutoFit/>
          </a:bodyPr>
          <a:lstStyle/>
          <a:p>
            <a:r>
              <a:rPr lang="en-US" sz="3200" b="1" dirty="0">
                <a:solidFill>
                  <a:srgbClr val="002060"/>
                </a:solidFill>
                <a:latin typeface="Book Antiqua" pitchFamily="18" charset="0"/>
              </a:rPr>
              <a:t>The Concept of ‘Rebate’ [Section 87A]:</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It is often stated that no income tax is payable where the total income is </a:t>
            </a:r>
            <a:r>
              <a:rPr lang="en-IN" sz="2000" b="1" dirty="0" err="1">
                <a:latin typeface="Book Antiqua" pitchFamily="18" charset="0"/>
                <a:ea typeface="Calibri"/>
                <a:cs typeface="Times New Roman"/>
              </a:rPr>
              <a:t>upto</a:t>
            </a:r>
            <a:r>
              <a:rPr lang="en-IN" sz="2000" b="1" dirty="0">
                <a:latin typeface="Book Antiqua" pitchFamily="18" charset="0"/>
                <a:ea typeface="Calibri"/>
                <a:cs typeface="Times New Roman"/>
              </a:rPr>
              <a:t> Rs. 12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then why the Tax Slab of 5% is provided for total income from Rs. 4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to Rs. 8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and 10%  for total income from Rs. 8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to Rs. 12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This is because of the concept of Rebate u/s. 87A of the Income Tax Act, 1961 (Section 156 of the IT Act, 2025) which provides for Rebate in Tax, where the total income does not exceed Rs. 12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Rebate: Rs. 60,000/- or the amount of tax payable, whichever is lower.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715436" cy="584775"/>
          </a:xfrm>
          <a:prstGeom prst="rect">
            <a:avLst/>
          </a:prstGeom>
          <a:noFill/>
        </p:spPr>
        <p:txBody>
          <a:bodyPr wrap="square" rtlCol="0">
            <a:spAutoFit/>
          </a:bodyPr>
          <a:lstStyle/>
          <a:p>
            <a:r>
              <a:rPr lang="en-US" sz="3200" b="1" dirty="0">
                <a:solidFill>
                  <a:srgbClr val="002060"/>
                </a:solidFill>
                <a:latin typeface="Book Antiqua" pitchFamily="18" charset="0"/>
              </a:rPr>
              <a:t>The Concept of ‘Marginal Relief’:</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Marginal Relief u/s. 87A of the Income Tax Act, 1961 (Section 156 of the IT Act, 2025) which provides for Rebate in Tax, where the total income is marginally above Rs. 12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tax payable shall not exceed amount of income exceeding Rs. 12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However, if the total income is much above that, then tax is calculated from total income above Rs. 4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only and benefit of Rebate u/s. 87A is not available.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715436" cy="584775"/>
          </a:xfrm>
          <a:prstGeom prst="rect">
            <a:avLst/>
          </a:prstGeom>
          <a:noFill/>
        </p:spPr>
        <p:txBody>
          <a:bodyPr wrap="square" rtlCol="0">
            <a:spAutoFit/>
          </a:bodyPr>
          <a:lstStyle/>
          <a:p>
            <a:r>
              <a:rPr lang="en-US" sz="3200" b="1" dirty="0">
                <a:solidFill>
                  <a:srgbClr val="002060"/>
                </a:solidFill>
                <a:latin typeface="Book Antiqua" pitchFamily="18" charset="0"/>
              </a:rPr>
              <a:t>The Concept of ‘Marginal Relief’:</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pPr>
            <a:endParaRPr lang="en-IN" sz="2000" b="1" dirty="0">
              <a:latin typeface="Book Antiqua" pitchFamily="18" charset="0"/>
              <a:ea typeface="Calibri"/>
              <a:cs typeface="Times New Roman"/>
            </a:endParaRPr>
          </a:p>
        </p:txBody>
      </p:sp>
      <p:graphicFrame>
        <p:nvGraphicFramePr>
          <p:cNvPr id="8" name="Table 7"/>
          <p:cNvGraphicFramePr>
            <a:graphicFrameLocks noGrp="1"/>
          </p:cNvGraphicFramePr>
          <p:nvPr>
            <p:extLst>
              <p:ext uri="{D42A27DB-BD31-4B8C-83A1-F6EECF244321}">
                <p14:modId xmlns:p14="http://schemas.microsoft.com/office/powerpoint/2010/main" val="1452602928"/>
              </p:ext>
            </p:extLst>
          </p:nvPr>
        </p:nvGraphicFramePr>
        <p:xfrm>
          <a:off x="285721" y="1348740"/>
          <a:ext cx="8643996" cy="4048511"/>
        </p:xfrm>
        <a:graphic>
          <a:graphicData uri="http://schemas.openxmlformats.org/drawingml/2006/table">
            <a:tbl>
              <a:tblPr/>
              <a:tblGrid>
                <a:gridCol w="2617036">
                  <a:extLst>
                    <a:ext uri="{9D8B030D-6E8A-4147-A177-3AD203B41FA5}">
                      <a16:colId xmlns:a16="http://schemas.microsoft.com/office/drawing/2014/main" val="20000"/>
                    </a:ext>
                  </a:extLst>
                </a:gridCol>
                <a:gridCol w="1240615">
                  <a:extLst>
                    <a:ext uri="{9D8B030D-6E8A-4147-A177-3AD203B41FA5}">
                      <a16:colId xmlns:a16="http://schemas.microsoft.com/office/drawing/2014/main" val="20001"/>
                    </a:ext>
                  </a:extLst>
                </a:gridCol>
                <a:gridCol w="1439725">
                  <a:extLst>
                    <a:ext uri="{9D8B030D-6E8A-4147-A177-3AD203B41FA5}">
                      <a16:colId xmlns:a16="http://schemas.microsoft.com/office/drawing/2014/main" val="20002"/>
                    </a:ext>
                  </a:extLst>
                </a:gridCol>
                <a:gridCol w="1616669">
                  <a:extLst>
                    <a:ext uri="{9D8B030D-6E8A-4147-A177-3AD203B41FA5}">
                      <a16:colId xmlns:a16="http://schemas.microsoft.com/office/drawing/2014/main" val="20003"/>
                    </a:ext>
                  </a:extLst>
                </a:gridCol>
                <a:gridCol w="1729951">
                  <a:extLst>
                    <a:ext uri="{9D8B030D-6E8A-4147-A177-3AD203B41FA5}">
                      <a16:colId xmlns:a16="http://schemas.microsoft.com/office/drawing/2014/main" val="20004"/>
                    </a:ext>
                  </a:extLst>
                </a:gridCol>
              </a:tblGrid>
              <a:tr h="312615">
                <a:tc>
                  <a:txBody>
                    <a:bodyPr/>
                    <a:lstStyle/>
                    <a:p>
                      <a:pPr algn="just">
                        <a:lnSpc>
                          <a:spcPct val="150000"/>
                        </a:lnSpc>
                        <a:spcAft>
                          <a:spcPts val="0"/>
                        </a:spcAft>
                      </a:pPr>
                      <a:r>
                        <a:rPr lang="en-IN" sz="2000" b="1" dirty="0">
                          <a:solidFill>
                            <a:srgbClr val="000000"/>
                          </a:solidFill>
                          <a:latin typeface="Book Antiqua" pitchFamily="18" charset="0"/>
                          <a:ea typeface="Calibri"/>
                          <a:cs typeface="Times New Roman"/>
                        </a:rPr>
                        <a:t>Particulars</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4">
                  <a:txBody>
                    <a:bodyPr/>
                    <a:lstStyle/>
                    <a:p>
                      <a:pPr algn="ctr">
                        <a:lnSpc>
                          <a:spcPct val="150000"/>
                        </a:lnSpc>
                        <a:spcAft>
                          <a:spcPts val="0"/>
                        </a:spcAft>
                      </a:pPr>
                      <a:r>
                        <a:rPr lang="en-IN" sz="2000" b="1" dirty="0">
                          <a:solidFill>
                            <a:srgbClr val="000000"/>
                          </a:solidFill>
                          <a:latin typeface="Book Antiqua" pitchFamily="18" charset="0"/>
                          <a:ea typeface="Calibri"/>
                          <a:cs typeface="Times New Roman"/>
                        </a:rPr>
                        <a:t>Total Income (in Rs.)</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312615">
                <a:tc>
                  <a:txBody>
                    <a:bodyPr/>
                    <a:lstStyle/>
                    <a:p>
                      <a:pPr algn="just">
                        <a:lnSpc>
                          <a:spcPct val="150000"/>
                        </a:lnSpc>
                        <a:spcAft>
                          <a:spcPts val="0"/>
                        </a:spcAft>
                      </a:pPr>
                      <a:r>
                        <a:rPr lang="en-IN" sz="2000" b="1">
                          <a:solidFill>
                            <a:srgbClr val="000000"/>
                          </a:solidFill>
                          <a:latin typeface="Book Antiqua" pitchFamily="18" charset="0"/>
                          <a:ea typeface="Calibri"/>
                          <a:cs typeface="Times New Roman"/>
                        </a:rPr>
                        <a:t>Normal Income</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12,00,000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12,50,000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12,70,588</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13,00,000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50461">
                <a:tc>
                  <a:txBody>
                    <a:bodyPr/>
                    <a:lstStyle/>
                    <a:p>
                      <a:pPr algn="just">
                        <a:lnSpc>
                          <a:spcPct val="150000"/>
                        </a:lnSpc>
                        <a:spcAft>
                          <a:spcPts val="0"/>
                        </a:spcAft>
                      </a:pPr>
                      <a:r>
                        <a:rPr lang="en-IN" sz="2000" b="1" dirty="0">
                          <a:solidFill>
                            <a:srgbClr val="000000"/>
                          </a:solidFill>
                          <a:latin typeface="Book Antiqua" pitchFamily="18" charset="0"/>
                          <a:ea typeface="Calibri"/>
                          <a:cs typeface="Times New Roman"/>
                        </a:rPr>
                        <a:t>Tax on Income (before Rebate u/s. 87A)</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60,000</a:t>
                      </a:r>
                    </a:p>
                    <a:p>
                      <a:pPr algn="r">
                        <a:lnSpc>
                          <a:spcPct val="150000"/>
                        </a:lnSpc>
                        <a:spcAft>
                          <a:spcPts val="0"/>
                        </a:spcAft>
                      </a:pPr>
                      <a:r>
                        <a:rPr lang="en-IN" sz="2000" b="1" dirty="0">
                          <a:solidFill>
                            <a:srgbClr val="000000"/>
                          </a:solidFill>
                          <a:latin typeface="Book Antiqua" pitchFamily="18" charset="0"/>
                          <a:ea typeface="Calibri"/>
                          <a:cs typeface="Times New Roman"/>
                        </a:rPr>
                        <a:t>(20,000 + 40,000)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67,500 (60,000 + 7,500)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70,588 (60,000 + 10,588)</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75,000</a:t>
                      </a:r>
                    </a:p>
                    <a:p>
                      <a:pPr algn="r">
                        <a:lnSpc>
                          <a:spcPct val="150000"/>
                        </a:lnSpc>
                        <a:spcAft>
                          <a:spcPts val="0"/>
                        </a:spcAft>
                      </a:pPr>
                      <a:r>
                        <a:rPr lang="en-IN" sz="2000" b="1" dirty="0">
                          <a:solidFill>
                            <a:srgbClr val="000000"/>
                          </a:solidFill>
                          <a:latin typeface="Book Antiqua" pitchFamily="18" charset="0"/>
                          <a:ea typeface="Calibri"/>
                          <a:cs typeface="Times New Roman"/>
                        </a:rPr>
                        <a:t>(60,000 + 15,000)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6075">
                <a:tc>
                  <a:txBody>
                    <a:bodyPr/>
                    <a:lstStyle/>
                    <a:p>
                      <a:pPr algn="just">
                        <a:lnSpc>
                          <a:spcPct val="150000"/>
                        </a:lnSpc>
                        <a:spcAft>
                          <a:spcPts val="0"/>
                        </a:spcAft>
                      </a:pPr>
                      <a:r>
                        <a:rPr lang="en-IN" sz="2000" b="1" dirty="0">
                          <a:solidFill>
                            <a:srgbClr val="000000"/>
                          </a:solidFill>
                          <a:latin typeface="Book Antiqua" pitchFamily="18" charset="0"/>
                          <a:ea typeface="Calibri"/>
                          <a:cs typeface="Times New Roman"/>
                        </a:rPr>
                        <a:t>Less: Rebate u/s. 87A</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a:solidFill>
                            <a:srgbClr val="000000"/>
                          </a:solidFill>
                          <a:latin typeface="Book Antiqua" pitchFamily="18" charset="0"/>
                          <a:ea typeface="Calibri"/>
                          <a:cs typeface="Times New Roman"/>
                        </a:rPr>
                        <a:t>(60,000)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(17,500)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250461">
                <a:tc>
                  <a:txBody>
                    <a:bodyPr/>
                    <a:lstStyle/>
                    <a:p>
                      <a:pPr algn="just">
                        <a:lnSpc>
                          <a:spcPct val="150000"/>
                        </a:lnSpc>
                        <a:spcAft>
                          <a:spcPts val="0"/>
                        </a:spcAft>
                      </a:pPr>
                      <a:r>
                        <a:rPr lang="en-IN" sz="2000" b="1">
                          <a:solidFill>
                            <a:srgbClr val="000000"/>
                          </a:solidFill>
                          <a:latin typeface="Book Antiqua" pitchFamily="18" charset="0"/>
                          <a:ea typeface="Calibri"/>
                          <a:cs typeface="Times New Roman"/>
                        </a:rPr>
                        <a:t>Tax (after Rebate) (to be increased by Cess @4%)</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a:solidFill>
                            <a:srgbClr val="000000"/>
                          </a:solidFill>
                          <a:latin typeface="Book Antiqua" pitchFamily="18" charset="0"/>
                          <a:ea typeface="Calibri"/>
                          <a:cs typeface="Times New Roman"/>
                        </a:rPr>
                        <a:t>NIL</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a:solidFill>
                            <a:srgbClr val="000000"/>
                          </a:solidFill>
                          <a:latin typeface="Book Antiqua" pitchFamily="18" charset="0"/>
                          <a:ea typeface="Calibri"/>
                          <a:cs typeface="Times New Roman"/>
                        </a:rPr>
                        <a:t>50,000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a:solidFill>
                            <a:srgbClr val="000000"/>
                          </a:solidFill>
                          <a:latin typeface="Book Antiqua" pitchFamily="18" charset="0"/>
                          <a:ea typeface="Calibri"/>
                          <a:cs typeface="Times New Roman"/>
                        </a:rPr>
                        <a:t>70,588</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Aft>
                          <a:spcPts val="0"/>
                        </a:spcAft>
                      </a:pPr>
                      <a:r>
                        <a:rPr lang="en-IN" sz="2000" b="1" dirty="0">
                          <a:solidFill>
                            <a:srgbClr val="000000"/>
                          </a:solidFill>
                          <a:latin typeface="Book Antiqua" pitchFamily="18" charset="0"/>
                          <a:ea typeface="Calibri"/>
                          <a:cs typeface="Times New Roman"/>
                        </a:rPr>
                        <a:t>75,000</a:t>
                      </a:r>
                    </a:p>
                  </a:txBody>
                  <a:tcPr marL="66989" marR="669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‘Primary Address’ and ‘Secondary Address’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27650" name="Picture 2"/>
          <p:cNvPicPr>
            <a:picLocks noChangeAspect="1" noChangeArrowheads="1"/>
          </p:cNvPicPr>
          <p:nvPr/>
        </p:nvPicPr>
        <p:blipFill>
          <a:blip r:embed="rId2"/>
          <a:srcRect/>
          <a:stretch>
            <a:fillRect/>
          </a:stretch>
        </p:blipFill>
        <p:spPr bwMode="auto">
          <a:xfrm>
            <a:off x="1" y="1571612"/>
            <a:ext cx="9144000" cy="38100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Presumptive Taxation [Section 44AD]:</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 name="Table 9"/>
          <p:cNvGraphicFramePr>
            <a:graphicFrameLocks noGrp="1"/>
          </p:cNvGraphicFramePr>
          <p:nvPr>
            <p:extLst>
              <p:ext uri="{D42A27DB-BD31-4B8C-83A1-F6EECF244321}">
                <p14:modId xmlns:p14="http://schemas.microsoft.com/office/powerpoint/2010/main" val="1168897670"/>
              </p:ext>
            </p:extLst>
          </p:nvPr>
        </p:nvGraphicFramePr>
        <p:xfrm>
          <a:off x="214282" y="1043960"/>
          <a:ext cx="8501122" cy="5242560"/>
        </p:xfrm>
        <a:graphic>
          <a:graphicData uri="http://schemas.openxmlformats.org/drawingml/2006/table">
            <a:tbl>
              <a:tblPr firstRow="1" bandRow="1">
                <a:tableStyleId>{5C22544A-7EE6-4342-B048-85BDC9FD1C3A}</a:tableStyleId>
              </a:tblPr>
              <a:tblGrid>
                <a:gridCol w="2500330">
                  <a:extLst>
                    <a:ext uri="{9D8B030D-6E8A-4147-A177-3AD203B41FA5}">
                      <a16:colId xmlns:a16="http://schemas.microsoft.com/office/drawing/2014/main" val="20000"/>
                    </a:ext>
                  </a:extLst>
                </a:gridCol>
                <a:gridCol w="6000792">
                  <a:extLst>
                    <a:ext uri="{9D8B030D-6E8A-4147-A177-3AD203B41FA5}">
                      <a16:colId xmlns:a16="http://schemas.microsoft.com/office/drawing/2014/main" val="20001"/>
                    </a:ext>
                  </a:extLst>
                </a:gridCol>
              </a:tblGrid>
              <a:tr h="370840">
                <a:tc>
                  <a:txBody>
                    <a:bodyPr/>
                    <a:lstStyle/>
                    <a:p>
                      <a:pPr algn="just"/>
                      <a:r>
                        <a:rPr lang="en-US" sz="2000" b="1" dirty="0">
                          <a:solidFill>
                            <a:schemeClr val="tx1"/>
                          </a:solidFill>
                          <a:latin typeface="Book Antiqua" pitchFamily="18" charset="0"/>
                        </a:rPr>
                        <a:t>Eligible </a:t>
                      </a:r>
                      <a:r>
                        <a:rPr lang="en-US" sz="2000" b="1" dirty="0" err="1">
                          <a:solidFill>
                            <a:schemeClr val="tx1"/>
                          </a:solidFill>
                          <a:latin typeface="Book Antiqua" pitchFamily="18" charset="0"/>
                        </a:rPr>
                        <a:t>Assessee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Individual / HUF / Partnership Firm (not being</a:t>
                      </a:r>
                      <a:r>
                        <a:rPr lang="en-US" sz="2000" b="1" baseline="0" dirty="0">
                          <a:solidFill>
                            <a:schemeClr val="tx1"/>
                          </a:solidFill>
                          <a:latin typeface="Book Antiqua" pitchFamily="18" charset="0"/>
                        </a:rPr>
                        <a:t> LLP), who is a </a:t>
                      </a:r>
                      <a:r>
                        <a:rPr lang="en-US" sz="2000" b="1" baseline="0" dirty="0">
                          <a:solidFill>
                            <a:srgbClr val="0070C0"/>
                          </a:solidFill>
                          <a:latin typeface="Book Antiqua" pitchFamily="18" charset="0"/>
                        </a:rPr>
                        <a:t>Resident.</a:t>
                      </a:r>
                      <a:endParaRPr lang="en-IN" sz="2000" b="1" dirty="0">
                        <a:solidFill>
                          <a:srgbClr val="0070C0"/>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just"/>
                      <a:r>
                        <a:rPr lang="en-US" sz="2000" b="1" dirty="0">
                          <a:solidFill>
                            <a:schemeClr val="tx1"/>
                          </a:solidFill>
                          <a:latin typeface="Book Antiqua" pitchFamily="18" charset="0"/>
                        </a:rPr>
                        <a:t>Applicability</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Any</a:t>
                      </a:r>
                      <a:r>
                        <a:rPr lang="en-US" sz="2000" b="1" baseline="0" dirty="0">
                          <a:solidFill>
                            <a:schemeClr val="tx1"/>
                          </a:solidFill>
                          <a:latin typeface="Book Antiqua" pitchFamily="18" charset="0"/>
                        </a:rPr>
                        <a:t> business, except plying / hiring / leasing covered in 44AE</a:t>
                      </a:r>
                    </a:p>
                    <a:p>
                      <a:pPr algn="just"/>
                      <a:r>
                        <a:rPr lang="en-US" sz="2000" b="1" baseline="0" dirty="0">
                          <a:solidFill>
                            <a:schemeClr val="tx1"/>
                          </a:solidFill>
                          <a:latin typeface="Book Antiqua" pitchFamily="18" charset="0"/>
                        </a:rPr>
                        <a:t>Person carrying on profession specified u/s. 44AA (Doctor , CA, etc.)</a:t>
                      </a:r>
                    </a:p>
                    <a:p>
                      <a:pPr algn="just"/>
                      <a:r>
                        <a:rPr lang="en-US" sz="2000" b="1" baseline="0" dirty="0">
                          <a:solidFill>
                            <a:schemeClr val="tx1"/>
                          </a:solidFill>
                          <a:latin typeface="Book Antiqua" pitchFamily="18" charset="0"/>
                        </a:rPr>
                        <a:t>Commission / brokerage income excluded from 44AD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just"/>
                      <a:r>
                        <a:rPr lang="en-US" sz="2000" b="1" dirty="0">
                          <a:solidFill>
                            <a:schemeClr val="tx1"/>
                          </a:solidFill>
                          <a:latin typeface="Book Antiqua" pitchFamily="18" charset="0"/>
                        </a:rPr>
                        <a:t>Turnover Limit / Threshold</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Turnover should not exceed Rs. 2 </a:t>
                      </a:r>
                      <a:r>
                        <a:rPr lang="en-US" sz="2000" b="1" dirty="0" err="1">
                          <a:solidFill>
                            <a:schemeClr val="tx1"/>
                          </a:solidFill>
                          <a:latin typeface="Book Antiqua" pitchFamily="18" charset="0"/>
                        </a:rPr>
                        <a:t>Crores</a:t>
                      </a:r>
                      <a:r>
                        <a:rPr lang="en-US" sz="2000" b="1" dirty="0">
                          <a:solidFill>
                            <a:schemeClr val="tx1"/>
                          </a:solidFill>
                          <a:latin typeface="Book Antiqua" pitchFamily="18" charset="0"/>
                        </a:rPr>
                        <a:t>.</a:t>
                      </a:r>
                    </a:p>
                    <a:p>
                      <a:pPr algn="just"/>
                      <a:r>
                        <a:rPr lang="en-US" sz="2000" b="1" dirty="0">
                          <a:solidFill>
                            <a:schemeClr val="tx1"/>
                          </a:solidFill>
                          <a:latin typeface="Book Antiqua" pitchFamily="18" charset="0"/>
                        </a:rPr>
                        <a:t>However, if 95% receipts</a:t>
                      </a:r>
                      <a:r>
                        <a:rPr lang="en-US" sz="2000" b="1" baseline="0" dirty="0">
                          <a:solidFill>
                            <a:schemeClr val="tx1"/>
                          </a:solidFill>
                          <a:latin typeface="Book Antiqua" pitchFamily="18" charset="0"/>
                        </a:rPr>
                        <a:t> are from banking channel (i.e. not in cash), then </a:t>
                      </a:r>
                      <a:r>
                        <a:rPr lang="en-US" sz="2000" b="1" baseline="0" dirty="0" err="1">
                          <a:solidFill>
                            <a:schemeClr val="tx1"/>
                          </a:solidFill>
                          <a:latin typeface="Book Antiqua" pitchFamily="18" charset="0"/>
                        </a:rPr>
                        <a:t>assessee</a:t>
                      </a:r>
                      <a:r>
                        <a:rPr lang="en-US" sz="2000" b="1" baseline="0" dirty="0">
                          <a:solidFill>
                            <a:schemeClr val="tx1"/>
                          </a:solidFill>
                          <a:latin typeface="Book Antiqua" pitchFamily="18" charset="0"/>
                        </a:rPr>
                        <a:t> having Turnover </a:t>
                      </a:r>
                      <a:r>
                        <a:rPr lang="en-US" sz="2000" b="1" baseline="0" dirty="0" err="1">
                          <a:solidFill>
                            <a:schemeClr val="tx1"/>
                          </a:solidFill>
                          <a:latin typeface="Book Antiqua" pitchFamily="18" charset="0"/>
                        </a:rPr>
                        <a:t>upto</a:t>
                      </a:r>
                      <a:r>
                        <a:rPr lang="en-US" sz="2000" b="1" baseline="0" dirty="0">
                          <a:solidFill>
                            <a:schemeClr val="tx1"/>
                          </a:solidFill>
                          <a:latin typeface="Book Antiqua" pitchFamily="18" charset="0"/>
                        </a:rPr>
                        <a:t> Rs. 3 </a:t>
                      </a:r>
                      <a:r>
                        <a:rPr lang="en-US" sz="2000" b="1" baseline="0" dirty="0" err="1">
                          <a:solidFill>
                            <a:schemeClr val="tx1"/>
                          </a:solidFill>
                          <a:latin typeface="Book Antiqua" pitchFamily="18" charset="0"/>
                        </a:rPr>
                        <a:t>Crores</a:t>
                      </a:r>
                      <a:r>
                        <a:rPr lang="en-US" sz="2000" b="1" baseline="0" dirty="0">
                          <a:solidFill>
                            <a:schemeClr val="tx1"/>
                          </a:solidFill>
                          <a:latin typeface="Book Antiqua" pitchFamily="18" charset="0"/>
                        </a:rPr>
                        <a:t> can opt for Section 44AD.</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just"/>
                      <a:r>
                        <a:rPr lang="en-US" sz="2000" b="1" dirty="0">
                          <a:solidFill>
                            <a:schemeClr val="tx1"/>
                          </a:solidFill>
                          <a:latin typeface="Book Antiqua" pitchFamily="18" charset="0"/>
                        </a:rPr>
                        <a:t>Presumptive Income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8% of</a:t>
                      </a:r>
                      <a:r>
                        <a:rPr lang="en-US" sz="2000" b="1" baseline="0" dirty="0">
                          <a:solidFill>
                            <a:schemeClr val="tx1"/>
                          </a:solidFill>
                          <a:latin typeface="Book Antiqua" pitchFamily="18" charset="0"/>
                        </a:rPr>
                        <a:t> Turnover / Gross Receipts in Cash</a:t>
                      </a:r>
                    </a:p>
                    <a:p>
                      <a:pPr algn="just"/>
                      <a:r>
                        <a:rPr lang="en-US" sz="2000" b="1" baseline="0" dirty="0">
                          <a:solidFill>
                            <a:schemeClr val="tx1"/>
                          </a:solidFill>
                          <a:latin typeface="Book Antiqua" pitchFamily="18" charset="0"/>
                        </a:rPr>
                        <a:t>6% of Turnover / Gross Receipts through Banking channel</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Presumptive Taxation [Section 44AD]:</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 name="Table 9"/>
          <p:cNvGraphicFramePr>
            <a:graphicFrameLocks noGrp="1"/>
          </p:cNvGraphicFramePr>
          <p:nvPr>
            <p:extLst>
              <p:ext uri="{D42A27DB-BD31-4B8C-83A1-F6EECF244321}">
                <p14:modId xmlns:p14="http://schemas.microsoft.com/office/powerpoint/2010/main" val="37600656"/>
              </p:ext>
            </p:extLst>
          </p:nvPr>
        </p:nvGraphicFramePr>
        <p:xfrm>
          <a:off x="214282" y="1043960"/>
          <a:ext cx="8501123" cy="5547360"/>
        </p:xfrm>
        <a:graphic>
          <a:graphicData uri="http://schemas.openxmlformats.org/drawingml/2006/table">
            <a:tbl>
              <a:tblPr firstRow="1" bandRow="1">
                <a:tableStyleId>{5C22544A-7EE6-4342-B048-85BDC9FD1C3A}</a:tableStyleId>
              </a:tblPr>
              <a:tblGrid>
                <a:gridCol w="2197478">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3999389">
                  <a:extLst>
                    <a:ext uri="{9D8B030D-6E8A-4147-A177-3AD203B41FA5}">
                      <a16:colId xmlns:a16="http://schemas.microsoft.com/office/drawing/2014/main" val="20002"/>
                    </a:ext>
                  </a:extLst>
                </a:gridCol>
              </a:tblGrid>
              <a:tr h="370840">
                <a:tc>
                  <a:txBody>
                    <a:bodyPr/>
                    <a:lstStyle/>
                    <a:p>
                      <a:pPr algn="ctr"/>
                      <a:r>
                        <a:rPr lang="en-US" sz="2000" dirty="0">
                          <a:solidFill>
                            <a:srgbClr val="000000"/>
                          </a:solidFill>
                          <a:latin typeface="Book Antiqua" charset="0"/>
                          <a:ea typeface="Book Antiqua" charset="0"/>
                          <a:cs typeface="Book Antiqua" charset="0"/>
                        </a:rPr>
                        <a:t>Basis</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dirty="0">
                          <a:solidFill>
                            <a:srgbClr val="000000"/>
                          </a:solidFill>
                          <a:latin typeface="Book Antiqua" charset="0"/>
                          <a:ea typeface="Book Antiqua" charset="0"/>
                          <a:cs typeface="Book Antiqua" charset="0"/>
                        </a:rPr>
                        <a:t>Rate</a:t>
                      </a:r>
                      <a:r>
                        <a:rPr lang="en-US" sz="2000" baseline="0" dirty="0">
                          <a:solidFill>
                            <a:srgbClr val="000000"/>
                          </a:solidFill>
                          <a:latin typeface="Book Antiqua" charset="0"/>
                          <a:ea typeface="Book Antiqua" charset="0"/>
                          <a:cs typeface="Book Antiqua" charset="0"/>
                        </a:rPr>
                        <a:t> of Presumptive Income</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dirty="0">
                          <a:solidFill>
                            <a:srgbClr val="000000"/>
                          </a:solidFill>
                          <a:latin typeface="Book Antiqua" charset="0"/>
                          <a:ea typeface="Book Antiqua" charset="0"/>
                          <a:cs typeface="Book Antiqua" charset="0"/>
                        </a:rPr>
                        <a:t>Condition</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370840">
                <a:tc>
                  <a:txBody>
                    <a:bodyPr/>
                    <a:lstStyle/>
                    <a:p>
                      <a:r>
                        <a:rPr lang="en-US" sz="2000" dirty="0">
                          <a:solidFill>
                            <a:srgbClr val="000000"/>
                          </a:solidFill>
                          <a:latin typeface="Book Antiqua" charset="0"/>
                          <a:ea typeface="Book Antiqua" charset="0"/>
                          <a:cs typeface="Book Antiqua" charset="0"/>
                        </a:rPr>
                        <a:t>Cash</a:t>
                      </a:r>
                    </a:p>
                    <a:p>
                      <a:r>
                        <a:rPr lang="en-US" sz="2000" dirty="0">
                          <a:solidFill>
                            <a:srgbClr val="000000"/>
                          </a:solidFill>
                          <a:latin typeface="Book Antiqua" charset="0"/>
                          <a:ea typeface="Book Antiqua" charset="0"/>
                          <a:cs typeface="Book Antiqua" charset="0"/>
                        </a:rPr>
                        <a:t>(non-digital receipts)</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rgbClr val="000000"/>
                          </a:solidFill>
                          <a:latin typeface="Book Antiqua" charset="0"/>
                          <a:ea typeface="Book Antiqua" charset="0"/>
                          <a:cs typeface="Book Antiqua" charset="0"/>
                        </a:rPr>
                        <a:t>8%</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dirty="0">
                          <a:latin typeface="Book Antiqua" charset="0"/>
                          <a:ea typeface="Book Antiqua" charset="0"/>
                          <a:cs typeface="Book Antiqua" charset="0"/>
                        </a:rPr>
                        <a:t>Amount received in cash, or outstanding debtors still unrealized as on the Section 139(1) due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r>
                        <a:rPr lang="en-US" sz="2000" dirty="0">
                          <a:solidFill>
                            <a:srgbClr val="000000"/>
                          </a:solidFill>
                          <a:latin typeface="Book Antiqua" charset="0"/>
                          <a:ea typeface="Book Antiqua" charset="0"/>
                          <a:cs typeface="Book Antiqua" charset="0"/>
                        </a:rPr>
                        <a:t>Banking</a:t>
                      </a:r>
                    </a:p>
                    <a:p>
                      <a:r>
                        <a:rPr lang="en-US" sz="2000" dirty="0">
                          <a:solidFill>
                            <a:srgbClr val="000000"/>
                          </a:solidFill>
                          <a:latin typeface="Book Antiqua" charset="0"/>
                          <a:ea typeface="Book Antiqua" charset="0"/>
                          <a:cs typeface="Book Antiqua" charset="0"/>
                        </a:rPr>
                        <a:t>(Digital</a:t>
                      </a:r>
                      <a:r>
                        <a:rPr lang="en-US" sz="2000" baseline="0" dirty="0">
                          <a:solidFill>
                            <a:srgbClr val="000000"/>
                          </a:solidFill>
                          <a:latin typeface="Book Antiqua" charset="0"/>
                          <a:ea typeface="Book Antiqua" charset="0"/>
                          <a:cs typeface="Book Antiqua" charset="0"/>
                        </a:rPr>
                        <a:t> </a:t>
                      </a:r>
                      <a:r>
                        <a:rPr lang="en-US" sz="2000" dirty="0">
                          <a:solidFill>
                            <a:srgbClr val="000000"/>
                          </a:solidFill>
                          <a:latin typeface="Book Antiqua" charset="0"/>
                          <a:ea typeface="Book Antiqua" charset="0"/>
                          <a:cs typeface="Book Antiqua" charset="0"/>
                        </a:rPr>
                        <a:t>receipts)</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latin typeface="Book Antiqua" charset="0"/>
                          <a:ea typeface="Book Antiqua" charset="0"/>
                          <a:cs typeface="Book Antiqua"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dirty="0">
                          <a:solidFill>
                            <a:srgbClr val="000000"/>
                          </a:solidFill>
                          <a:latin typeface="Book Antiqua" charset="0"/>
                          <a:ea typeface="Book Antiqua" charset="0"/>
                          <a:cs typeface="Book Antiqua" charset="0"/>
                        </a:rPr>
                        <a:t>A/c payee </a:t>
                      </a:r>
                      <a:r>
                        <a:rPr lang="en-US" sz="2000" dirty="0" err="1">
                          <a:solidFill>
                            <a:srgbClr val="000000"/>
                          </a:solidFill>
                          <a:latin typeface="Book Antiqua" charset="0"/>
                          <a:ea typeface="Book Antiqua" charset="0"/>
                          <a:cs typeface="Book Antiqua" charset="0"/>
                        </a:rPr>
                        <a:t>Cheque</a:t>
                      </a:r>
                      <a:r>
                        <a:rPr lang="en-US" sz="2000" dirty="0">
                          <a:solidFill>
                            <a:srgbClr val="000000"/>
                          </a:solidFill>
                          <a:latin typeface="Book Antiqua" charset="0"/>
                          <a:ea typeface="Book Antiqua" charset="0"/>
                          <a:cs typeface="Book Antiqua" charset="0"/>
                        </a:rPr>
                        <a:t>, A/c payee DD, ECS, or electronic mode under Rule 6ABBA (credit/debit card, IMPS, net banking, UPI, BHIM, NEFT, RTGS) received during the year or up to the Section 139(1) due date</a:t>
                      </a:r>
                      <a:endParaRPr lang="en-US" sz="2000" dirty="0">
                        <a:latin typeface="Book Antiqua" charset="0"/>
                        <a:ea typeface="Book Antiqua" charset="0"/>
                        <a:cs typeface="Book Antiqua"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r>
                        <a:rPr lang="en-US" sz="2000" dirty="0">
                          <a:latin typeface="Book Antiqua" charset="0"/>
                          <a:ea typeface="Book Antiqua" charset="0"/>
                          <a:cs typeface="Book Antiqua" charset="0"/>
                        </a:rPr>
                        <a:t>Higher Claim of Profit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latin typeface="Book Antiqua" charset="0"/>
                          <a:ea typeface="Book Antiqua" charset="0"/>
                          <a:cs typeface="Book Antiqua" charset="0"/>
                        </a:rPr>
                        <a:t>Actual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dirty="0">
                          <a:latin typeface="Book Antiqua" charset="0"/>
                          <a:ea typeface="Book Antiqua" charset="0"/>
                          <a:cs typeface="Book Antiqua" charset="0"/>
                        </a:rPr>
                        <a:t>Assessee may voluntarily declare income higher than 8%/6% - always</a:t>
                      </a:r>
                      <a:r>
                        <a:rPr lang="en-US" sz="2000" baseline="0" dirty="0">
                          <a:latin typeface="Book Antiqua" charset="0"/>
                          <a:ea typeface="Book Antiqua" charset="0"/>
                          <a:cs typeface="Book Antiqua" charset="0"/>
                        </a:rPr>
                        <a:t> </a:t>
                      </a:r>
                      <a:r>
                        <a:rPr lang="en-US" sz="2000" dirty="0">
                          <a:latin typeface="Book Antiqua" charset="0"/>
                          <a:ea typeface="Book Antiqua" charset="0"/>
                          <a:cs typeface="Book Antiqua" charset="0"/>
                        </a:rPr>
                        <a:t>permissible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03345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584775"/>
          </a:xfrm>
          <a:prstGeom prst="rect">
            <a:avLst/>
          </a:prstGeom>
          <a:noFill/>
        </p:spPr>
        <p:txBody>
          <a:bodyPr wrap="square" rtlCol="0">
            <a:spAutoFit/>
          </a:bodyPr>
          <a:lstStyle/>
          <a:p>
            <a:r>
              <a:rPr lang="en-US" sz="3200" b="1" dirty="0">
                <a:solidFill>
                  <a:srgbClr val="002060"/>
                </a:solidFill>
                <a:latin typeface="Book Antiqua" pitchFamily="18" charset="0"/>
              </a:rPr>
              <a:t>Presumptive Income u/s. 44AD  - 6% or 8%:</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988426"/>
            <a:ext cx="8572560" cy="594263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200" b="1" dirty="0">
                <a:latin typeface="Book Antiqua" pitchFamily="18" charset="0"/>
                <a:ea typeface="Calibri"/>
                <a:cs typeface="Times New Roman"/>
              </a:rPr>
              <a:t>6% applies only if the amount is actually received through a prescribed digital mode during the financial year, or upto the due date of filing the return under Section 139(1).</a:t>
            </a:r>
          </a:p>
          <a:p>
            <a:pPr marL="342900" lvl="0" indent="-342900" algn="just">
              <a:lnSpc>
                <a:spcPct val="150000"/>
              </a:lnSpc>
              <a:spcAft>
                <a:spcPts val="0"/>
              </a:spcAft>
              <a:buFont typeface="Wingdings"/>
              <a:buChar char=""/>
            </a:pPr>
            <a:r>
              <a:rPr lang="en-IN" sz="2200" b="1" dirty="0">
                <a:latin typeface="Book Antiqua" pitchFamily="18" charset="0"/>
                <a:ea typeface="Calibri"/>
                <a:cs typeface="Times New Roman"/>
              </a:rPr>
              <a:t>If the amount remains unrealized as on 139(1) due date, it must be offered at 8%, even if it is collected digitally at a later date.</a:t>
            </a:r>
          </a:p>
          <a:p>
            <a:pPr marL="800100" lvl="1" indent="-342900" algn="just">
              <a:lnSpc>
                <a:spcPct val="150000"/>
              </a:lnSpc>
              <a:buFont typeface="Wingdings"/>
              <a:buChar char=""/>
            </a:pPr>
            <a:r>
              <a:rPr lang="en-IN" sz="2200" b="1" dirty="0">
                <a:solidFill>
                  <a:srgbClr val="0070C0"/>
                </a:solidFill>
                <a:latin typeface="Book Antiqua" pitchFamily="18" charset="0"/>
                <a:ea typeface="Calibri"/>
                <a:cs typeface="Times New Roman"/>
              </a:rPr>
              <a:t>Example: Rs. 60 lakh received digitally before the ITR due date → taxed at 6%.</a:t>
            </a:r>
          </a:p>
          <a:p>
            <a:pPr marL="800100" lvl="1" indent="-342900" algn="just">
              <a:lnSpc>
                <a:spcPct val="150000"/>
              </a:lnSpc>
              <a:buFont typeface="Wingdings"/>
              <a:buChar char=""/>
            </a:pPr>
            <a:r>
              <a:rPr lang="en-IN" sz="2200" b="1" dirty="0">
                <a:solidFill>
                  <a:srgbClr val="0070C0"/>
                </a:solidFill>
                <a:latin typeface="Book Antiqua" pitchFamily="18" charset="0"/>
                <a:ea typeface="Calibri"/>
                <a:cs typeface="Times New Roman"/>
              </a:rPr>
              <a:t>Example: Rs. 15 lakh still outstanding on the ITR due date → must be taxed at 8%.</a:t>
            </a:r>
          </a:p>
        </p:txBody>
      </p:sp>
    </p:spTree>
    <p:extLst>
      <p:ext uri="{BB962C8B-B14F-4D97-AF65-F5344CB8AC3E}">
        <p14:creationId xmlns:p14="http://schemas.microsoft.com/office/powerpoint/2010/main" val="608460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584775"/>
          </a:xfrm>
          <a:prstGeom prst="rect">
            <a:avLst/>
          </a:prstGeom>
          <a:noFill/>
        </p:spPr>
        <p:txBody>
          <a:bodyPr wrap="square" rtlCol="0">
            <a:spAutoFit/>
          </a:bodyPr>
          <a:lstStyle/>
          <a:p>
            <a:r>
              <a:rPr lang="en-US" sz="3200" b="1" dirty="0">
                <a:solidFill>
                  <a:srgbClr val="002060"/>
                </a:solidFill>
                <a:latin typeface="Book Antiqua" pitchFamily="18" charset="0"/>
              </a:rPr>
              <a:t>When Section 44AD does NOT Apply:</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988426"/>
            <a:ext cx="8572560" cy="594263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200" b="1" dirty="0">
                <a:latin typeface="Book Antiqua" pitchFamily="18" charset="0"/>
                <a:ea typeface="Calibri"/>
                <a:cs typeface="Times New Roman"/>
              </a:rPr>
              <a:t>A person carrying on a specified profession referred to in Section 44AA(1) - such persons are governed by Section 44ADA.</a:t>
            </a:r>
          </a:p>
          <a:p>
            <a:pPr marL="342900" lvl="0" indent="-342900" algn="just">
              <a:lnSpc>
                <a:spcPct val="150000"/>
              </a:lnSpc>
              <a:spcAft>
                <a:spcPts val="0"/>
              </a:spcAft>
              <a:buFont typeface="Wingdings"/>
              <a:buChar char=""/>
            </a:pPr>
            <a:r>
              <a:rPr lang="en-IN" sz="2200" b="1" dirty="0">
                <a:latin typeface="Book Antiqua" pitchFamily="18" charset="0"/>
                <a:ea typeface="Calibri"/>
                <a:cs typeface="Times New Roman"/>
              </a:rPr>
              <a:t>A person earning income in the nature of </a:t>
            </a:r>
            <a:r>
              <a:rPr lang="en-IN" sz="2200" b="1" dirty="0">
                <a:solidFill>
                  <a:srgbClr val="FF0000"/>
                </a:solidFill>
                <a:latin typeface="Book Antiqua" pitchFamily="18" charset="0"/>
                <a:ea typeface="Calibri"/>
                <a:cs typeface="Times New Roman"/>
              </a:rPr>
              <a:t>commission or brokerage</a:t>
            </a:r>
            <a:r>
              <a:rPr lang="en-IN" sz="2200" b="1" dirty="0">
                <a:latin typeface="Book Antiqua" pitchFamily="18" charset="0"/>
                <a:ea typeface="Calibri"/>
                <a:cs typeface="Times New Roman"/>
              </a:rPr>
              <a:t>.</a:t>
            </a:r>
          </a:p>
          <a:p>
            <a:pPr marL="342900" lvl="0" indent="-342900" algn="just">
              <a:lnSpc>
                <a:spcPct val="150000"/>
              </a:lnSpc>
              <a:spcAft>
                <a:spcPts val="0"/>
              </a:spcAft>
              <a:buFont typeface="Wingdings"/>
              <a:buChar char=""/>
            </a:pPr>
            <a:r>
              <a:rPr lang="en-IN" sz="2200" b="1" dirty="0">
                <a:latin typeface="Book Antiqua" pitchFamily="18" charset="0"/>
                <a:ea typeface="Calibri"/>
                <a:cs typeface="Times New Roman"/>
              </a:rPr>
              <a:t>A person carrying on any </a:t>
            </a:r>
            <a:r>
              <a:rPr lang="en-IN" sz="2200" b="1" dirty="0">
                <a:solidFill>
                  <a:srgbClr val="FF0000"/>
                </a:solidFill>
                <a:latin typeface="Book Antiqua" pitchFamily="18" charset="0"/>
                <a:ea typeface="Calibri"/>
                <a:cs typeface="Times New Roman"/>
              </a:rPr>
              <a:t>agency business</a:t>
            </a:r>
            <a:r>
              <a:rPr lang="en-IN" sz="2200" b="1" dirty="0">
                <a:latin typeface="Book Antiqua" pitchFamily="18" charset="0"/>
                <a:ea typeface="Calibri"/>
                <a:cs typeface="Times New Roman"/>
              </a:rPr>
              <a:t>.</a:t>
            </a:r>
          </a:p>
          <a:p>
            <a:pPr marL="342900" lvl="0" indent="-342900" algn="just">
              <a:lnSpc>
                <a:spcPct val="150000"/>
              </a:lnSpc>
              <a:spcAft>
                <a:spcPts val="0"/>
              </a:spcAft>
              <a:buFont typeface="Wingdings"/>
              <a:buChar char=""/>
            </a:pPr>
            <a:r>
              <a:rPr lang="en-IN" sz="2200" b="1" dirty="0">
                <a:latin typeface="Book Antiqua" pitchFamily="18" charset="0"/>
                <a:ea typeface="Calibri"/>
                <a:cs typeface="Times New Roman"/>
              </a:rPr>
              <a:t>A business already covered under Section 44AE (goods carriage) - though a taxpayer may claim 44AD for other, non-transport business simultaneously.</a:t>
            </a:r>
            <a:endParaRPr lang="en-IN" sz="2200" b="1" dirty="0">
              <a:solidFill>
                <a:srgbClr val="0070C0"/>
              </a:solidFill>
              <a:latin typeface="Book Antiqua" pitchFamily="18" charset="0"/>
              <a:ea typeface="Calibri"/>
              <a:cs typeface="Times New Roman"/>
            </a:endParaRPr>
          </a:p>
        </p:txBody>
      </p:sp>
    </p:spTree>
    <p:extLst>
      <p:ext uri="{BB962C8B-B14F-4D97-AF65-F5344CB8AC3E}">
        <p14:creationId xmlns:p14="http://schemas.microsoft.com/office/powerpoint/2010/main" val="1177991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715436" cy="2062103"/>
          </a:xfrm>
          <a:prstGeom prst="rect">
            <a:avLst/>
          </a:prstGeom>
          <a:noFill/>
        </p:spPr>
        <p:txBody>
          <a:bodyPr wrap="square" rtlCol="0">
            <a:spAutoFit/>
          </a:bodyPr>
          <a:lstStyle/>
          <a:p>
            <a:pPr algn="just"/>
            <a:r>
              <a:rPr lang="en-US" sz="3200" b="1" dirty="0">
                <a:solidFill>
                  <a:srgbClr val="002060"/>
                </a:solidFill>
                <a:latin typeface="Book Antiqua" pitchFamily="18" charset="0"/>
              </a:rPr>
              <a:t>A person is both a commission agent (or a specified professional) and separately runs an eligible business - can 44AD be opted only for the eligible business portion?</a:t>
            </a:r>
            <a:endParaRPr lang="en-IN" sz="3200" b="1" dirty="0">
              <a:solidFill>
                <a:srgbClr val="002060"/>
              </a:solidFill>
              <a:latin typeface="Book Antiqua" pitchFamily="18" charset="0"/>
            </a:endParaRPr>
          </a:p>
        </p:txBody>
      </p:sp>
      <p:cxnSp>
        <p:nvCxnSpPr>
          <p:cNvPr id="9" name="Straight Connector 8"/>
          <p:cNvCxnSpPr/>
          <p:nvPr/>
        </p:nvCxnSpPr>
        <p:spPr>
          <a:xfrm>
            <a:off x="-6675" y="234703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4282" y="2420888"/>
            <a:ext cx="8572560" cy="4510169"/>
          </a:xfrm>
          <a:prstGeom prst="rect">
            <a:avLst/>
          </a:prstGeom>
          <a:noFill/>
        </p:spPr>
        <p:txBody>
          <a:bodyPr wrap="square" rtlCol="0">
            <a:normAutofit lnSpcReduction="10000"/>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Strictly, a person who derives income from a specified profession or who is a commission agent is not ‘eligible’ for 44AD, and in theory cannot use 44AD even for the otherwise-eligible business income.</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In practice, the income-tax e-filing portal permits</a:t>
            </a:r>
            <a:r>
              <a:rPr lang="en-IN" sz="2000" b="1" dirty="0">
                <a:latin typeface="Book Antiqua" pitchFamily="18" charset="0"/>
                <a:ea typeface="Calibri"/>
                <a:cs typeface="Times New Roman"/>
              </a:rPr>
              <a:t> this bifurcation - turnover from the eligible business may be offered under 44AD, while the commission income is reported on a books/no-accounts basis.</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Similarly, a professional may opt for 44ADA for the specified professional income and simultaneously 44AD for business income earned, as per e-filing portal / utility.</a:t>
            </a:r>
          </a:p>
        </p:txBody>
      </p:sp>
    </p:spTree>
    <p:extLst>
      <p:ext uri="{BB962C8B-B14F-4D97-AF65-F5344CB8AC3E}">
        <p14:creationId xmlns:p14="http://schemas.microsoft.com/office/powerpoint/2010/main" val="1915656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5 Years Lock-in if opting out of 44AD:</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988426"/>
            <a:ext cx="8572560" cy="5942632"/>
          </a:xfrm>
          <a:prstGeom prst="rect">
            <a:avLst/>
          </a:prstGeom>
          <a:noFill/>
        </p:spPr>
        <p:txBody>
          <a:bodyPr wrap="square" rtlCol="0">
            <a:normAutofit lnSpcReduction="10000"/>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Liable for Tax Audit : If the provisions of Section 44AD(4) are applicable to the assessee</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i.e. where the assessee has claimed benefit of presumptive taxation u/s. 44AD in any previous year. Then if the assessee wants to offer profit lower than 8% or 6%, then the assessee will have to get books of accounts audited u/s. 44AB(e) for current AY and next 5 AY’s as well.</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Audit not required if income is less than basic exemption limit.</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The lock-in is triggered only by a voluntary decision to declare lower profit - not by disqualification on account of exceeding the turnover threshold.</a:t>
            </a:r>
          </a:p>
          <a:p>
            <a:pPr marL="342900" lvl="0" indent="-342900" algn="just">
              <a:lnSpc>
                <a:spcPct val="150000"/>
              </a:lnSpc>
              <a:spcAft>
                <a:spcPts val="0"/>
              </a:spcAft>
              <a:buFont typeface="Wingdings"/>
              <a:buChar char=""/>
            </a:pPr>
            <a:r>
              <a:rPr lang="en-IN" sz="2000" b="1" dirty="0">
                <a:solidFill>
                  <a:srgbClr val="00B050"/>
                </a:solidFill>
                <a:latin typeface="Book Antiqua" pitchFamily="18" charset="0"/>
                <a:ea typeface="Calibri"/>
                <a:cs typeface="Times New Roman"/>
              </a:rPr>
              <a:t>No such lock-in in Section 44ADA and Section 44AE</a:t>
            </a:r>
            <a:r>
              <a:rPr lang="en-IN" sz="2000" b="1" dirty="0">
                <a:latin typeface="Book Antiqua" pitchFamily="18" charset="0"/>
                <a:ea typeface="Calibri"/>
                <a:cs typeface="Times New Roman"/>
              </a:rPr>
              <a:t> - a taxpayer may opt in or opt out of these schemes freely, year on year.</a:t>
            </a:r>
          </a:p>
        </p:txBody>
      </p:sp>
    </p:spTree>
    <p:extLst>
      <p:ext uri="{BB962C8B-B14F-4D97-AF65-F5344CB8AC3E}">
        <p14:creationId xmlns:p14="http://schemas.microsoft.com/office/powerpoint/2010/main" val="1700000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715436" cy="1569660"/>
          </a:xfrm>
          <a:prstGeom prst="rect">
            <a:avLst/>
          </a:prstGeom>
          <a:noFill/>
        </p:spPr>
        <p:txBody>
          <a:bodyPr wrap="square" rtlCol="0">
            <a:spAutoFit/>
          </a:bodyPr>
          <a:lstStyle/>
          <a:p>
            <a:pPr algn="just"/>
            <a:r>
              <a:rPr lang="en-US" sz="3200" b="1" dirty="0">
                <a:solidFill>
                  <a:srgbClr val="002060"/>
                </a:solidFill>
                <a:latin typeface="Book Antiqua" pitchFamily="18" charset="0"/>
              </a:rPr>
              <a:t>TAX AUDIT - Applicability for business where assessee has not opted for Presumptive taxation in earlier years:</a:t>
            </a:r>
            <a:endParaRPr lang="en-IN" sz="3200" b="1" dirty="0">
              <a:solidFill>
                <a:srgbClr val="002060"/>
              </a:solidFill>
              <a:latin typeface="Book Antiqua" pitchFamily="18" charset="0"/>
            </a:endParaRPr>
          </a:p>
        </p:txBody>
      </p:sp>
      <p:cxnSp>
        <p:nvCxnSpPr>
          <p:cNvPr id="9" name="Straight Connector 8"/>
          <p:cNvCxnSpPr/>
          <p:nvPr/>
        </p:nvCxnSpPr>
        <p:spPr>
          <a:xfrm>
            <a:off x="-6675" y="206084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4282" y="2420888"/>
            <a:ext cx="8572560" cy="4510169"/>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If turnover of BUSINESS is upto Rs. 1 Crore - the assessee has started new business (i.e. the for the first time assessee is having Business Income), then the assessee can fill up Balance Sheet and Profit and Loss Account and can file ITR-3 without having to get books of accounts audited. i.e. in such case, the provisions of Section 44AD(4) will not be applicable.</a:t>
            </a:r>
          </a:p>
        </p:txBody>
      </p:sp>
    </p:spTree>
    <p:extLst>
      <p:ext uri="{BB962C8B-B14F-4D97-AF65-F5344CB8AC3E}">
        <p14:creationId xmlns:p14="http://schemas.microsoft.com/office/powerpoint/2010/main" val="811725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TAX AUDIT - Applicability for business: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988426"/>
            <a:ext cx="8572560" cy="594263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General rule: Tax audit is required if total sales, turnover or gross receipts exceed Rs. 1 Crore (subject to Section 44AD)</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No audit required </a:t>
            </a:r>
            <a:r>
              <a:rPr lang="en-IN" sz="2000" b="1" dirty="0">
                <a:solidFill>
                  <a:srgbClr val="0070C0"/>
                </a:solidFill>
                <a:latin typeface="Book Antiqua" pitchFamily="18" charset="0"/>
                <a:ea typeface="Calibri"/>
                <a:cs typeface="Times New Roman"/>
              </a:rPr>
              <a:t>(enhanced digital limit)</a:t>
            </a:r>
            <a:r>
              <a:rPr lang="en-IN" sz="2000" b="1" dirty="0">
                <a:latin typeface="Book Antiqua" pitchFamily="18" charset="0"/>
                <a:ea typeface="Calibri"/>
                <a:cs typeface="Times New Roman"/>
              </a:rPr>
              <a:t> where total turnover/gross receipts does not exceed </a:t>
            </a:r>
            <a:r>
              <a:rPr lang="en-IN" sz="2000" b="1" dirty="0">
                <a:solidFill>
                  <a:srgbClr val="0070C0"/>
                </a:solidFill>
                <a:latin typeface="Book Antiqua" pitchFamily="18" charset="0"/>
                <a:ea typeface="Calibri"/>
                <a:cs typeface="Times New Roman"/>
              </a:rPr>
              <a:t>Rs. 10 Crore</a:t>
            </a:r>
            <a:r>
              <a:rPr lang="en-IN" sz="2000" b="1" dirty="0">
                <a:latin typeface="Book Antiqua" pitchFamily="18" charset="0"/>
                <a:ea typeface="Calibri"/>
                <a:cs typeface="Times New Roman"/>
              </a:rPr>
              <a:t>, provided aggregate cash receipts and aggregate cash payments each do not exceed 5% of the respective totals - cheques / drafts that are not account-payee are treated as cash.</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If 95% or more payments and receipts both, are undertaken through banking channel, then turnover limit is Rs. 10 Crores.</a:t>
            </a:r>
          </a:p>
        </p:txBody>
      </p:sp>
    </p:spTree>
    <p:extLst>
      <p:ext uri="{BB962C8B-B14F-4D97-AF65-F5344CB8AC3E}">
        <p14:creationId xmlns:p14="http://schemas.microsoft.com/office/powerpoint/2010/main" val="1574648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Presumptive Taxation [Section 44ADA]:</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 name="Table 9"/>
          <p:cNvGraphicFramePr>
            <a:graphicFrameLocks noGrp="1"/>
          </p:cNvGraphicFramePr>
          <p:nvPr>
            <p:extLst>
              <p:ext uri="{D42A27DB-BD31-4B8C-83A1-F6EECF244321}">
                <p14:modId xmlns:p14="http://schemas.microsoft.com/office/powerpoint/2010/main" val="18054180"/>
              </p:ext>
            </p:extLst>
          </p:nvPr>
        </p:nvGraphicFramePr>
        <p:xfrm>
          <a:off x="214282" y="1043960"/>
          <a:ext cx="8501122" cy="5242560"/>
        </p:xfrm>
        <a:graphic>
          <a:graphicData uri="http://schemas.openxmlformats.org/drawingml/2006/table">
            <a:tbl>
              <a:tblPr firstRow="1" bandRow="1">
                <a:tableStyleId>{5C22544A-7EE6-4342-B048-85BDC9FD1C3A}</a:tableStyleId>
              </a:tblPr>
              <a:tblGrid>
                <a:gridCol w="2500330">
                  <a:extLst>
                    <a:ext uri="{9D8B030D-6E8A-4147-A177-3AD203B41FA5}">
                      <a16:colId xmlns:a16="http://schemas.microsoft.com/office/drawing/2014/main" val="20000"/>
                    </a:ext>
                  </a:extLst>
                </a:gridCol>
                <a:gridCol w="6000792">
                  <a:extLst>
                    <a:ext uri="{9D8B030D-6E8A-4147-A177-3AD203B41FA5}">
                      <a16:colId xmlns:a16="http://schemas.microsoft.com/office/drawing/2014/main" val="20001"/>
                    </a:ext>
                  </a:extLst>
                </a:gridCol>
              </a:tblGrid>
              <a:tr h="370840">
                <a:tc>
                  <a:txBody>
                    <a:bodyPr/>
                    <a:lstStyle/>
                    <a:p>
                      <a:pPr algn="just"/>
                      <a:r>
                        <a:rPr lang="en-US" sz="2000" b="1" dirty="0">
                          <a:solidFill>
                            <a:schemeClr val="tx1"/>
                          </a:solidFill>
                          <a:latin typeface="Book Antiqua" pitchFamily="18" charset="0"/>
                        </a:rPr>
                        <a:t>Eligible </a:t>
                      </a:r>
                      <a:r>
                        <a:rPr lang="en-US" sz="2000" b="1" dirty="0" err="1">
                          <a:solidFill>
                            <a:schemeClr val="tx1"/>
                          </a:solidFill>
                          <a:latin typeface="Book Antiqua" pitchFamily="18" charset="0"/>
                        </a:rPr>
                        <a:t>Assessee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Individual or Partnership Firm (not being</a:t>
                      </a:r>
                      <a:r>
                        <a:rPr lang="en-US" sz="2000" b="1" baseline="0" dirty="0">
                          <a:solidFill>
                            <a:schemeClr val="tx1"/>
                          </a:solidFill>
                          <a:latin typeface="Book Antiqua" pitchFamily="18" charset="0"/>
                        </a:rPr>
                        <a:t> LLP), who is a Resident</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just"/>
                      <a:r>
                        <a:rPr lang="en-US" sz="2000" b="1" dirty="0">
                          <a:solidFill>
                            <a:schemeClr val="tx1"/>
                          </a:solidFill>
                          <a:latin typeface="Book Antiqua" pitchFamily="18" charset="0"/>
                        </a:rPr>
                        <a:t>Applicability</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baseline="0" dirty="0">
                          <a:solidFill>
                            <a:srgbClr val="00B050"/>
                          </a:solidFill>
                          <a:latin typeface="Book Antiqua" pitchFamily="18" charset="0"/>
                        </a:rPr>
                        <a:t>Specified Profession</a:t>
                      </a:r>
                      <a:r>
                        <a:rPr lang="en-US" sz="2000" b="1" baseline="0" dirty="0">
                          <a:solidFill>
                            <a:schemeClr val="tx1"/>
                          </a:solidFill>
                          <a:latin typeface="Book Antiqua" pitchFamily="18" charset="0"/>
                        </a:rPr>
                        <a:t> [S. 44AA(1)]:</a:t>
                      </a:r>
                    </a:p>
                    <a:p>
                      <a:pPr algn="just"/>
                      <a:r>
                        <a:rPr lang="en-US" sz="2000" b="1" baseline="0" dirty="0">
                          <a:solidFill>
                            <a:srgbClr val="0070C0"/>
                          </a:solidFill>
                          <a:latin typeface="Book Antiqua" pitchFamily="18" charset="0"/>
                        </a:rPr>
                        <a:t>Legal profession</a:t>
                      </a:r>
                      <a:r>
                        <a:rPr lang="en-US" sz="2000" b="1" baseline="0" dirty="0">
                          <a:solidFill>
                            <a:schemeClr val="tx1"/>
                          </a:solidFill>
                          <a:latin typeface="Book Antiqua" pitchFamily="18" charset="0"/>
                        </a:rPr>
                        <a:t> (i.e. Lawyer), </a:t>
                      </a:r>
                      <a:r>
                        <a:rPr lang="en-US" sz="2000" b="1" baseline="0" dirty="0">
                          <a:solidFill>
                            <a:srgbClr val="0070C0"/>
                          </a:solidFill>
                          <a:latin typeface="Book Antiqua" pitchFamily="18" charset="0"/>
                        </a:rPr>
                        <a:t>Medical profession</a:t>
                      </a:r>
                      <a:r>
                        <a:rPr lang="en-US" sz="2000" b="1" baseline="0" dirty="0">
                          <a:solidFill>
                            <a:schemeClr val="tx1"/>
                          </a:solidFill>
                          <a:latin typeface="Book Antiqua" pitchFamily="18" charset="0"/>
                        </a:rPr>
                        <a:t> (i.e. Doctor), </a:t>
                      </a:r>
                      <a:r>
                        <a:rPr lang="en-US" sz="2000" b="1" baseline="0" dirty="0">
                          <a:solidFill>
                            <a:srgbClr val="0070C0"/>
                          </a:solidFill>
                          <a:latin typeface="Book Antiqua" pitchFamily="18" charset="0"/>
                        </a:rPr>
                        <a:t>Engineering</a:t>
                      </a:r>
                      <a:r>
                        <a:rPr lang="en-US" sz="2000" b="1" baseline="0" dirty="0">
                          <a:solidFill>
                            <a:schemeClr val="tx1"/>
                          </a:solidFill>
                          <a:latin typeface="Book Antiqua" pitchFamily="18" charset="0"/>
                        </a:rPr>
                        <a:t>, or </a:t>
                      </a:r>
                      <a:r>
                        <a:rPr lang="en-US" sz="2000" b="1" baseline="0" dirty="0">
                          <a:solidFill>
                            <a:srgbClr val="0070C0"/>
                          </a:solidFill>
                          <a:latin typeface="Book Antiqua" pitchFamily="18" charset="0"/>
                        </a:rPr>
                        <a:t>architectural profession</a:t>
                      </a:r>
                      <a:r>
                        <a:rPr lang="en-US" sz="2000" b="1" baseline="0" dirty="0">
                          <a:solidFill>
                            <a:schemeClr val="tx1"/>
                          </a:solidFill>
                          <a:latin typeface="Book Antiqua" pitchFamily="18" charset="0"/>
                        </a:rPr>
                        <a:t> (i.e. Architect) or the </a:t>
                      </a:r>
                      <a:r>
                        <a:rPr lang="en-US" sz="2000" b="1" baseline="0" dirty="0">
                          <a:solidFill>
                            <a:srgbClr val="0070C0"/>
                          </a:solidFill>
                          <a:latin typeface="Book Antiqua" pitchFamily="18" charset="0"/>
                        </a:rPr>
                        <a:t>profession of accountancy</a:t>
                      </a:r>
                      <a:r>
                        <a:rPr lang="en-US" sz="2000" b="1" baseline="0" dirty="0">
                          <a:solidFill>
                            <a:schemeClr val="tx1"/>
                          </a:solidFill>
                          <a:latin typeface="Book Antiqua" pitchFamily="18" charset="0"/>
                        </a:rPr>
                        <a:t> (i.e. CA), or </a:t>
                      </a:r>
                      <a:r>
                        <a:rPr lang="en-US" sz="2000" b="1" baseline="0" dirty="0">
                          <a:solidFill>
                            <a:srgbClr val="0070C0"/>
                          </a:solidFill>
                          <a:latin typeface="Book Antiqua" pitchFamily="18" charset="0"/>
                        </a:rPr>
                        <a:t>technical consultancy</a:t>
                      </a:r>
                      <a:r>
                        <a:rPr lang="en-US" sz="2000" b="1" baseline="0" dirty="0">
                          <a:solidFill>
                            <a:schemeClr val="tx1"/>
                          </a:solidFill>
                          <a:latin typeface="Book Antiqua" pitchFamily="18" charset="0"/>
                        </a:rPr>
                        <a:t> or </a:t>
                      </a:r>
                      <a:r>
                        <a:rPr lang="en-US" sz="2000" b="1" baseline="0" dirty="0">
                          <a:solidFill>
                            <a:srgbClr val="0070C0"/>
                          </a:solidFill>
                          <a:latin typeface="Book Antiqua" pitchFamily="18" charset="0"/>
                        </a:rPr>
                        <a:t>interior decoration</a:t>
                      </a:r>
                      <a:r>
                        <a:rPr lang="en-US" sz="2000" b="1" baseline="0" dirty="0">
                          <a:solidFill>
                            <a:schemeClr val="tx1"/>
                          </a:solidFill>
                          <a:latin typeface="Book Antiqua" pitchFamily="18" charset="0"/>
                        </a:rPr>
                        <a:t> or </a:t>
                      </a:r>
                      <a:r>
                        <a:rPr lang="en-US" sz="2000" b="1" baseline="0" dirty="0">
                          <a:solidFill>
                            <a:srgbClr val="0070C0"/>
                          </a:solidFill>
                          <a:latin typeface="Book Antiqua" pitchFamily="18" charset="0"/>
                        </a:rPr>
                        <a:t>company secretary</a:t>
                      </a:r>
                      <a:r>
                        <a:rPr lang="en-US" sz="2000" b="1" baseline="0" dirty="0">
                          <a:solidFill>
                            <a:schemeClr val="tx1"/>
                          </a:solidFill>
                          <a:latin typeface="Book Antiqua" pitchFamily="18" charset="0"/>
                        </a:rPr>
                        <a:t> (i.e. CS) or </a:t>
                      </a:r>
                      <a:r>
                        <a:rPr lang="en-US" sz="2000" b="1" baseline="0" dirty="0">
                          <a:solidFill>
                            <a:srgbClr val="0070C0"/>
                          </a:solidFill>
                          <a:latin typeface="Book Antiqua" pitchFamily="18" charset="0"/>
                        </a:rPr>
                        <a:t>film artist / actor</a:t>
                      </a:r>
                      <a:r>
                        <a:rPr lang="en-US" sz="2000" b="1" baseline="0" dirty="0">
                          <a:solidFill>
                            <a:schemeClr val="tx1"/>
                          </a:solidFill>
                          <a:latin typeface="Book Antiqua" pitchFamily="18" charset="0"/>
                        </a:rPr>
                        <a:t> or </a:t>
                      </a:r>
                      <a:r>
                        <a:rPr lang="en-US" sz="2000" b="1" baseline="0" dirty="0">
                          <a:solidFill>
                            <a:srgbClr val="0070C0"/>
                          </a:solidFill>
                          <a:latin typeface="Book Antiqua" pitchFamily="18" charset="0"/>
                        </a:rPr>
                        <a:t>IT professional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just"/>
                      <a:r>
                        <a:rPr lang="en-US" sz="2000" b="1" dirty="0">
                          <a:solidFill>
                            <a:schemeClr val="tx1"/>
                          </a:solidFill>
                          <a:latin typeface="Book Antiqua" pitchFamily="18" charset="0"/>
                        </a:rPr>
                        <a:t>Gross Receipts Limit / Threshold</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Gross receipts</a:t>
                      </a:r>
                      <a:r>
                        <a:rPr lang="en-US" sz="2000" b="1" baseline="0" dirty="0">
                          <a:solidFill>
                            <a:schemeClr val="tx1"/>
                          </a:solidFill>
                          <a:latin typeface="Book Antiqua" pitchFamily="18" charset="0"/>
                        </a:rPr>
                        <a:t> </a:t>
                      </a:r>
                      <a:r>
                        <a:rPr lang="en-US" sz="2000" b="1" dirty="0">
                          <a:solidFill>
                            <a:schemeClr val="tx1"/>
                          </a:solidFill>
                          <a:latin typeface="Book Antiqua" pitchFamily="18" charset="0"/>
                        </a:rPr>
                        <a:t>should not exceed </a:t>
                      </a:r>
                      <a:r>
                        <a:rPr lang="en-US" sz="2000" b="1" dirty="0">
                          <a:solidFill>
                            <a:srgbClr val="0070C0"/>
                          </a:solidFill>
                          <a:latin typeface="Book Antiqua" pitchFamily="18" charset="0"/>
                        </a:rPr>
                        <a:t>Rs. 50 </a:t>
                      </a:r>
                      <a:r>
                        <a:rPr lang="en-US" sz="2000" b="1" dirty="0" err="1">
                          <a:solidFill>
                            <a:srgbClr val="0070C0"/>
                          </a:solidFill>
                          <a:latin typeface="Book Antiqua" pitchFamily="18" charset="0"/>
                        </a:rPr>
                        <a:t>Lakhs</a:t>
                      </a:r>
                      <a:r>
                        <a:rPr lang="en-US" sz="2000" b="1" dirty="0">
                          <a:solidFill>
                            <a:schemeClr val="tx1"/>
                          </a:solidFill>
                          <a:latin typeface="Book Antiqua" pitchFamily="18" charset="0"/>
                        </a:rPr>
                        <a:t>.</a:t>
                      </a:r>
                    </a:p>
                    <a:p>
                      <a:pPr algn="just"/>
                      <a:r>
                        <a:rPr lang="en-US" sz="2000" b="1" dirty="0">
                          <a:solidFill>
                            <a:schemeClr val="tx1"/>
                          </a:solidFill>
                          <a:latin typeface="Book Antiqua" pitchFamily="18" charset="0"/>
                        </a:rPr>
                        <a:t>However, if 95% receipts</a:t>
                      </a:r>
                      <a:r>
                        <a:rPr lang="en-US" sz="2000" b="1" baseline="0" dirty="0">
                          <a:solidFill>
                            <a:schemeClr val="tx1"/>
                          </a:solidFill>
                          <a:latin typeface="Book Antiqua" pitchFamily="18" charset="0"/>
                        </a:rPr>
                        <a:t> are from banking channel (i.e. not in cash), then </a:t>
                      </a:r>
                      <a:r>
                        <a:rPr lang="en-US" sz="2000" b="1" baseline="0" dirty="0" err="1">
                          <a:solidFill>
                            <a:schemeClr val="tx1"/>
                          </a:solidFill>
                          <a:latin typeface="Book Antiqua" pitchFamily="18" charset="0"/>
                        </a:rPr>
                        <a:t>assessee</a:t>
                      </a:r>
                      <a:r>
                        <a:rPr lang="en-US" sz="2000" b="1" baseline="0" dirty="0">
                          <a:solidFill>
                            <a:schemeClr val="tx1"/>
                          </a:solidFill>
                          <a:latin typeface="Book Antiqua" pitchFamily="18" charset="0"/>
                        </a:rPr>
                        <a:t> having Gross receipts </a:t>
                      </a:r>
                      <a:r>
                        <a:rPr lang="en-US" sz="2000" b="1" baseline="0" dirty="0" err="1">
                          <a:solidFill>
                            <a:schemeClr val="tx1"/>
                          </a:solidFill>
                          <a:latin typeface="Book Antiqua" pitchFamily="18" charset="0"/>
                        </a:rPr>
                        <a:t>upto</a:t>
                      </a:r>
                      <a:r>
                        <a:rPr lang="en-US" sz="2000" b="1" baseline="0" dirty="0">
                          <a:solidFill>
                            <a:schemeClr val="tx1"/>
                          </a:solidFill>
                          <a:latin typeface="Book Antiqua" pitchFamily="18" charset="0"/>
                        </a:rPr>
                        <a:t> </a:t>
                      </a:r>
                      <a:r>
                        <a:rPr lang="en-US" sz="2000" b="1" baseline="0" dirty="0">
                          <a:solidFill>
                            <a:srgbClr val="0070C0"/>
                          </a:solidFill>
                          <a:latin typeface="Book Antiqua" pitchFamily="18" charset="0"/>
                        </a:rPr>
                        <a:t>Rs. 75 </a:t>
                      </a:r>
                      <a:r>
                        <a:rPr lang="en-US" sz="2000" b="1" baseline="0" dirty="0" err="1">
                          <a:solidFill>
                            <a:srgbClr val="0070C0"/>
                          </a:solidFill>
                          <a:latin typeface="Book Antiqua" pitchFamily="18" charset="0"/>
                        </a:rPr>
                        <a:t>Lakhs</a:t>
                      </a:r>
                      <a:r>
                        <a:rPr lang="en-US" sz="2000" b="1" baseline="0" dirty="0">
                          <a:solidFill>
                            <a:srgbClr val="0070C0"/>
                          </a:solidFill>
                          <a:latin typeface="Book Antiqua" pitchFamily="18" charset="0"/>
                        </a:rPr>
                        <a:t> </a:t>
                      </a:r>
                      <a:r>
                        <a:rPr lang="en-US" sz="2000" b="1" baseline="0" dirty="0">
                          <a:solidFill>
                            <a:schemeClr val="tx1"/>
                          </a:solidFill>
                          <a:latin typeface="Book Antiqua" pitchFamily="18" charset="0"/>
                        </a:rPr>
                        <a:t>can opt for Section 44ADA.</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just"/>
                      <a:r>
                        <a:rPr lang="en-US" sz="2000" b="1" dirty="0">
                          <a:solidFill>
                            <a:schemeClr val="tx1"/>
                          </a:solidFill>
                          <a:latin typeface="Book Antiqua" pitchFamily="18" charset="0"/>
                        </a:rPr>
                        <a:t>Presumptive Income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50% of</a:t>
                      </a:r>
                      <a:r>
                        <a:rPr lang="en-US" sz="2000" b="1" baseline="0" dirty="0">
                          <a:solidFill>
                            <a:schemeClr val="tx1"/>
                          </a:solidFill>
                          <a:latin typeface="Book Antiqua" pitchFamily="18" charset="0"/>
                        </a:rPr>
                        <a:t> Gross Receipts (For Cash and Bank both)</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077218"/>
          </a:xfrm>
          <a:prstGeom prst="rect">
            <a:avLst/>
          </a:prstGeom>
          <a:noFill/>
        </p:spPr>
        <p:txBody>
          <a:bodyPr wrap="square" rtlCol="0">
            <a:spAutoFit/>
          </a:bodyPr>
          <a:lstStyle/>
          <a:p>
            <a:r>
              <a:rPr lang="en-US" sz="3200" b="1" dirty="0">
                <a:solidFill>
                  <a:srgbClr val="002060"/>
                </a:solidFill>
                <a:latin typeface="Book Antiqua" pitchFamily="18" charset="0"/>
              </a:rPr>
              <a:t>Tax Audit - where assessee wants to declare Profit less than 50%:</a:t>
            </a:r>
            <a:endParaRPr lang="en-IN" sz="3200" b="1" dirty="0">
              <a:solidFill>
                <a:srgbClr val="002060"/>
              </a:solidFill>
              <a:latin typeface="Book Antiqua" pitchFamily="18" charset="0"/>
            </a:endParaRPr>
          </a:p>
        </p:txBody>
      </p:sp>
      <p:cxnSp>
        <p:nvCxnSpPr>
          <p:cNvPr id="9" name="Straight Connector 8"/>
          <p:cNvCxnSpPr/>
          <p:nvPr/>
        </p:nvCxnSpPr>
        <p:spPr>
          <a:xfrm>
            <a:off x="0" y="133918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1339180"/>
            <a:ext cx="8572560" cy="5591878"/>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Gross Receipts from PROFESSION: Not more than Rs. 50 Lakhs of an assessee who is eligible to opt u/s. 44ADA of the Act.</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The assessee wants to declare profit less than 50% of gross receipts.</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In such cases, audit of books of accounts is compulsory u/s. 44AB(d) if income exceeds basic exemption limit.</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No next 5 Years Lock-in, can be decided each year.</a:t>
            </a:r>
          </a:p>
        </p:txBody>
      </p:sp>
    </p:spTree>
    <p:extLst>
      <p:ext uri="{BB962C8B-B14F-4D97-AF65-F5344CB8AC3E}">
        <p14:creationId xmlns:p14="http://schemas.microsoft.com/office/powerpoint/2010/main" val="1057638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584775"/>
          </a:xfrm>
          <a:prstGeom prst="rect">
            <a:avLst/>
          </a:prstGeom>
          <a:noFill/>
        </p:spPr>
        <p:txBody>
          <a:bodyPr wrap="square" rtlCol="0">
            <a:spAutoFit/>
          </a:bodyPr>
          <a:lstStyle/>
          <a:p>
            <a:r>
              <a:rPr lang="en-US" sz="3200" b="1" dirty="0">
                <a:solidFill>
                  <a:srgbClr val="002060"/>
                </a:solidFill>
                <a:latin typeface="Book Antiqua" pitchFamily="18" charset="0"/>
              </a:rPr>
              <a:t>‘Business’ includes ‘Profession’:</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988426"/>
            <a:ext cx="8572560" cy="5942632"/>
          </a:xfrm>
          <a:prstGeom prst="rect">
            <a:avLst/>
          </a:prstGeom>
          <a:noFill/>
        </p:spPr>
        <p:txBody>
          <a:bodyPr wrap="square" rtlCol="0">
            <a:normAutofit fontScale="92500" lnSpcReduction="20000"/>
          </a:bodyPr>
          <a:lstStyle/>
          <a:p>
            <a:pPr algn="just">
              <a:lnSpc>
                <a:spcPct val="150000"/>
              </a:lnSpc>
            </a:pPr>
            <a:r>
              <a:rPr lang="en-IN" sz="2000" b="1" dirty="0">
                <a:solidFill>
                  <a:srgbClr val="FF0000"/>
                </a:solidFill>
                <a:latin typeface="Book Antiqua" pitchFamily="18" charset="0"/>
                <a:ea typeface="Calibri"/>
                <a:cs typeface="Times New Roman"/>
              </a:rPr>
              <a:t>Gera Development P. Ltd. v. DDIT (Intl. Taxation), ITA No. 62/Pun/2015, (Order dated 29-07-2016)</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Section 2(13): “Business” includes any trade, commerce or manufacture, or any adventure or concern in the nature of trade, commerce or manufacture — a term of wide import.</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Section 2(36): “Profession” includes “vocation”</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Supreme Court in </a:t>
            </a:r>
            <a:r>
              <a:rPr lang="en-IN" sz="2000" b="1" dirty="0" err="1">
                <a:solidFill>
                  <a:srgbClr val="0070C0"/>
                </a:solidFill>
                <a:latin typeface="Book Antiqua" pitchFamily="18" charset="0"/>
                <a:ea typeface="Calibri"/>
                <a:cs typeface="Times New Roman"/>
              </a:rPr>
              <a:t>Barendra</a:t>
            </a:r>
            <a:r>
              <a:rPr lang="en-IN" sz="2000" b="1" dirty="0">
                <a:solidFill>
                  <a:srgbClr val="0070C0"/>
                </a:solidFill>
                <a:latin typeface="Book Antiqua" pitchFamily="18" charset="0"/>
                <a:ea typeface="Calibri"/>
                <a:cs typeface="Times New Roman"/>
              </a:rPr>
              <a:t> Prasad Ray v. ITO [1981] 129 ITR 295 (SC)</a:t>
            </a:r>
            <a:r>
              <a:rPr lang="en-IN" sz="2000" b="1" dirty="0">
                <a:latin typeface="Book Antiqua" pitchFamily="18" charset="0"/>
                <a:ea typeface="Calibri"/>
                <a:cs typeface="Times New Roman"/>
              </a:rPr>
              <a:t>: the word ‘business’ does not necessarily mean trade or manufacture only; it includes within its scope professions, vocations and callings.</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Additional CIT v. Ram </a:t>
            </a:r>
            <a:r>
              <a:rPr lang="en-IN" sz="2000" b="1" dirty="0" err="1">
                <a:latin typeface="Book Antiqua" pitchFamily="18" charset="0"/>
                <a:ea typeface="Calibri"/>
                <a:cs typeface="Times New Roman"/>
              </a:rPr>
              <a:t>Kripal</a:t>
            </a:r>
            <a:r>
              <a:rPr lang="en-IN" sz="2000" b="1" dirty="0">
                <a:latin typeface="Book Antiqua" pitchFamily="18" charset="0"/>
                <a:ea typeface="Calibri"/>
                <a:cs typeface="Times New Roman"/>
              </a:rPr>
              <a:t> </a:t>
            </a:r>
            <a:r>
              <a:rPr lang="en-IN" sz="2000" b="1" dirty="0" err="1">
                <a:latin typeface="Book Antiqua" pitchFamily="18" charset="0"/>
                <a:ea typeface="Calibri"/>
                <a:cs typeface="Times New Roman"/>
              </a:rPr>
              <a:t>Tripathi</a:t>
            </a:r>
            <a:r>
              <a:rPr lang="en-IN" sz="2000" b="1" dirty="0">
                <a:latin typeface="Book Antiqua" pitchFamily="18" charset="0"/>
                <a:ea typeface="Calibri"/>
                <a:cs typeface="Times New Roman"/>
              </a:rPr>
              <a:t> [1980] 125 ITR 408 (All): Profession is a word of wide import and includes vocation, which is only a way of living.</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Practical impact: Income from a non-specified profession [i.e., a profession not listed under Section 44AA(1)] can still be treated as business income and is eligible for Section 44AD.</a:t>
            </a:r>
          </a:p>
        </p:txBody>
      </p:sp>
    </p:spTree>
    <p:extLst>
      <p:ext uri="{BB962C8B-B14F-4D97-AF65-F5344CB8AC3E}">
        <p14:creationId xmlns:p14="http://schemas.microsoft.com/office/powerpoint/2010/main" val="291028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21644" cy="1077218"/>
          </a:xfrm>
          <a:prstGeom prst="rect">
            <a:avLst/>
          </a:prstGeom>
          <a:noFill/>
        </p:spPr>
        <p:txBody>
          <a:bodyPr wrap="square" rtlCol="0">
            <a:spAutoFit/>
          </a:bodyPr>
          <a:lstStyle/>
          <a:p>
            <a:pPr algn="just"/>
            <a:r>
              <a:rPr lang="en-US" sz="3200" b="1" dirty="0">
                <a:solidFill>
                  <a:srgbClr val="002060"/>
                </a:solidFill>
                <a:latin typeface="Book Antiqua" pitchFamily="18" charset="0"/>
              </a:rPr>
              <a:t>Can AO make addition u/s. 69C if income offered u/s. 44AD?</a:t>
            </a:r>
          </a:p>
        </p:txBody>
      </p:sp>
      <p:cxnSp>
        <p:nvCxnSpPr>
          <p:cNvPr id="9" name="Straight Connector 8"/>
          <p:cNvCxnSpPr/>
          <p:nvPr/>
        </p:nvCxnSpPr>
        <p:spPr>
          <a:xfrm>
            <a:off x="0" y="133918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1339180"/>
            <a:ext cx="8572560" cy="5591878"/>
          </a:xfrm>
          <a:prstGeom prst="rect">
            <a:avLst/>
          </a:prstGeom>
          <a:noFill/>
        </p:spPr>
        <p:txBody>
          <a:bodyPr wrap="square" rtlCol="0">
            <a:normAutofit fontScale="92500" lnSpcReduction="20000"/>
          </a:bodyPr>
          <a:lstStyle/>
          <a:p>
            <a:pPr algn="just">
              <a:lnSpc>
                <a:spcPct val="150000"/>
              </a:lnSpc>
            </a:pPr>
            <a:r>
              <a:rPr lang="en-US" sz="2000" b="1" dirty="0">
                <a:solidFill>
                  <a:srgbClr val="FF0000"/>
                </a:solidFill>
                <a:latin typeface="Book Antiqua" pitchFamily="18" charset="0"/>
                <a:ea typeface="Calibri"/>
                <a:cs typeface="Times New Roman"/>
              </a:rPr>
              <a:t>Chandigarh ITAT : </a:t>
            </a:r>
            <a:r>
              <a:rPr lang="en-US" sz="2000" b="1" dirty="0" err="1">
                <a:solidFill>
                  <a:srgbClr val="FF0000"/>
                </a:solidFill>
                <a:latin typeface="Book Antiqua" pitchFamily="18" charset="0"/>
                <a:ea typeface="Calibri"/>
                <a:cs typeface="Times New Roman"/>
              </a:rPr>
              <a:t>Nand</a:t>
            </a:r>
            <a:r>
              <a:rPr lang="en-US" sz="2000" b="1" dirty="0">
                <a:solidFill>
                  <a:srgbClr val="FF0000"/>
                </a:solidFill>
                <a:latin typeface="Book Antiqua" pitchFamily="18" charset="0"/>
                <a:ea typeface="Calibri"/>
                <a:cs typeface="Times New Roman"/>
              </a:rPr>
              <a:t> Lal </a:t>
            </a:r>
            <a:r>
              <a:rPr lang="en-US" sz="2000" b="1" dirty="0" err="1">
                <a:solidFill>
                  <a:srgbClr val="FF0000"/>
                </a:solidFill>
                <a:latin typeface="Book Antiqua" pitchFamily="18" charset="0"/>
                <a:ea typeface="Calibri"/>
                <a:cs typeface="Times New Roman"/>
              </a:rPr>
              <a:t>Popli</a:t>
            </a:r>
            <a:r>
              <a:rPr lang="en-US" sz="2000" b="1" dirty="0">
                <a:solidFill>
                  <a:srgbClr val="FF0000"/>
                </a:solidFill>
                <a:latin typeface="Book Antiqua" pitchFamily="18" charset="0"/>
                <a:ea typeface="Calibri"/>
                <a:cs typeface="Times New Roman"/>
              </a:rPr>
              <a:t> vs. DCIT</a:t>
            </a:r>
          </a:p>
          <a:p>
            <a:pPr algn="just">
              <a:lnSpc>
                <a:spcPct val="150000"/>
              </a:lnSpc>
            </a:pPr>
            <a:r>
              <a:rPr lang="en-US" sz="2000" b="1" dirty="0">
                <a:solidFill>
                  <a:srgbClr val="FF0000"/>
                </a:solidFill>
                <a:latin typeface="Book Antiqua" pitchFamily="18" charset="0"/>
                <a:ea typeface="Calibri"/>
                <a:cs typeface="Times New Roman"/>
              </a:rPr>
              <a:t>ITA Nos. 1161 &amp; 1162/</a:t>
            </a:r>
            <a:r>
              <a:rPr lang="en-US" sz="2000" b="1" dirty="0" err="1">
                <a:solidFill>
                  <a:srgbClr val="FF0000"/>
                </a:solidFill>
                <a:latin typeface="Book Antiqua" pitchFamily="18" charset="0"/>
                <a:ea typeface="Calibri"/>
                <a:cs typeface="Times New Roman"/>
              </a:rPr>
              <a:t>Chd</a:t>
            </a:r>
            <a:r>
              <a:rPr lang="en-US" sz="2000" b="1" dirty="0">
                <a:solidFill>
                  <a:srgbClr val="FF0000"/>
                </a:solidFill>
                <a:latin typeface="Book Antiqua" pitchFamily="18" charset="0"/>
                <a:ea typeface="Calibri"/>
                <a:cs typeface="Times New Roman"/>
              </a:rPr>
              <a:t>/2013, order dated 14-06-2016</a:t>
            </a:r>
            <a:endParaRPr lang="en-IN" sz="2000" b="1" dirty="0">
              <a:solidFill>
                <a:srgbClr val="FF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Issue: Can the Assessing Officer make an addition under Section 69C by using the </a:t>
            </a:r>
            <a:r>
              <a:rPr lang="en-IN" sz="2000" b="1" dirty="0" err="1">
                <a:solidFill>
                  <a:srgbClr val="FF0000"/>
                </a:solidFill>
                <a:latin typeface="Book Antiqua" pitchFamily="18" charset="0"/>
                <a:ea typeface="Calibri"/>
                <a:cs typeface="Times New Roman"/>
              </a:rPr>
              <a:t>assessee's</a:t>
            </a:r>
            <a:r>
              <a:rPr lang="en-IN" sz="2000" b="1" dirty="0">
                <a:solidFill>
                  <a:srgbClr val="FF0000"/>
                </a:solidFill>
                <a:latin typeface="Book Antiqua" pitchFamily="18" charset="0"/>
                <a:ea typeface="Calibri"/>
                <a:cs typeface="Times New Roman"/>
              </a:rPr>
              <a:t> own cash-flow statement</a:t>
            </a:r>
            <a:r>
              <a:rPr lang="en-IN" sz="2000" b="1" dirty="0">
                <a:latin typeface="Book Antiqua" pitchFamily="18" charset="0"/>
                <a:ea typeface="Calibri"/>
                <a:cs typeface="Times New Roman"/>
              </a:rPr>
              <a:t>, after accepting income under Section 44AD?</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Held: 'Deemed' means presuming the existence of something which actually is not — the 8% (or higher) is not the </a:t>
            </a:r>
            <a:r>
              <a:rPr lang="en-IN" sz="2000" b="1" dirty="0" err="1">
                <a:latin typeface="Book Antiqua" pitchFamily="18" charset="0"/>
                <a:ea typeface="Calibri"/>
                <a:cs typeface="Times New Roman"/>
              </a:rPr>
              <a:t>assessee's</a:t>
            </a:r>
            <a:r>
              <a:rPr lang="en-IN" sz="2000" b="1" dirty="0">
                <a:latin typeface="Book Antiqua" pitchFamily="18" charset="0"/>
                <a:ea typeface="Calibri"/>
                <a:cs typeface="Times New Roman"/>
              </a:rPr>
              <a:t> real income, only the taxable figure.</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If 8% of gross receipts is deemed income, the </a:t>
            </a:r>
            <a:r>
              <a:rPr lang="en-IN" sz="2000" b="1" u="sng" dirty="0">
                <a:solidFill>
                  <a:srgbClr val="0070C0"/>
                </a:solidFill>
                <a:latin typeface="Book Antiqua" pitchFamily="18" charset="0"/>
                <a:ea typeface="Calibri"/>
                <a:cs typeface="Times New Roman"/>
              </a:rPr>
              <a:t>remaining 92% is equally deemed expenditure</a:t>
            </a:r>
            <a:r>
              <a:rPr lang="en-IN" sz="2000" b="1" dirty="0">
                <a:solidFill>
                  <a:srgbClr val="0070C0"/>
                </a:solidFill>
                <a:latin typeface="Book Antiqua" pitchFamily="18" charset="0"/>
                <a:ea typeface="Calibri"/>
                <a:cs typeface="Times New Roman"/>
              </a:rPr>
              <a:t> - actual expenditure may be more or less, but for tax purposes it is presumed at 92%.</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The obligation to maintain books and get them audited arises only where the assessee claims income lower than the prescribed percentage [Section 44AD(5)].</a:t>
            </a:r>
          </a:p>
        </p:txBody>
      </p:sp>
    </p:spTree>
    <p:extLst>
      <p:ext uri="{BB962C8B-B14F-4D97-AF65-F5344CB8AC3E}">
        <p14:creationId xmlns:p14="http://schemas.microsoft.com/office/powerpoint/2010/main" val="1262578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538883"/>
          </a:xfrm>
          <a:prstGeom prst="rect">
            <a:avLst/>
          </a:prstGeom>
          <a:noFill/>
        </p:spPr>
        <p:txBody>
          <a:bodyPr wrap="square" rtlCol="0">
            <a:spAutoFit/>
          </a:bodyPr>
          <a:lstStyle/>
          <a:p>
            <a:r>
              <a:rPr lang="en-US" sz="3200" b="1" dirty="0">
                <a:solidFill>
                  <a:srgbClr val="002060"/>
                </a:solidFill>
                <a:latin typeface="Book Antiqua" pitchFamily="18" charset="0"/>
              </a:rPr>
              <a:t>Cash deposits and 44AD Turnover</a:t>
            </a:r>
          </a:p>
          <a:p>
            <a:pPr algn="just">
              <a:lnSpc>
                <a:spcPct val="150000"/>
              </a:lnSpc>
            </a:pPr>
            <a:r>
              <a:rPr lang="en-US" sz="2000" b="1" dirty="0">
                <a:solidFill>
                  <a:srgbClr val="FF0000"/>
                </a:solidFill>
                <a:latin typeface="Book Antiqua" pitchFamily="18" charset="0"/>
                <a:ea typeface="Calibri"/>
                <a:cs typeface="Times New Roman"/>
              </a:rPr>
              <a:t>Punjab and Haryana HC: CIT vs. </a:t>
            </a:r>
            <a:r>
              <a:rPr lang="en-US" sz="2000" b="1" dirty="0" err="1">
                <a:solidFill>
                  <a:srgbClr val="FF0000"/>
                </a:solidFill>
                <a:latin typeface="Book Antiqua" pitchFamily="18" charset="0"/>
                <a:ea typeface="Calibri"/>
                <a:cs typeface="Times New Roman"/>
              </a:rPr>
              <a:t>Surinder</a:t>
            </a:r>
            <a:r>
              <a:rPr lang="en-US" sz="2000" b="1" dirty="0">
                <a:solidFill>
                  <a:srgbClr val="FF0000"/>
                </a:solidFill>
                <a:latin typeface="Book Antiqua" pitchFamily="18" charset="0"/>
                <a:ea typeface="Calibri"/>
                <a:cs typeface="Times New Roman"/>
              </a:rPr>
              <a:t> Pal </a:t>
            </a:r>
            <a:r>
              <a:rPr lang="en-US" sz="2000" b="1" dirty="0" err="1">
                <a:solidFill>
                  <a:srgbClr val="FF0000"/>
                </a:solidFill>
                <a:latin typeface="Book Antiqua" pitchFamily="18" charset="0"/>
                <a:ea typeface="Calibri"/>
                <a:cs typeface="Times New Roman"/>
              </a:rPr>
              <a:t>Anand</a:t>
            </a:r>
            <a:r>
              <a:rPr lang="en-US" sz="2000" b="1" dirty="0">
                <a:solidFill>
                  <a:srgbClr val="FF0000"/>
                </a:solidFill>
                <a:latin typeface="Book Antiqua" pitchFamily="18" charset="0"/>
                <a:ea typeface="Calibri"/>
                <a:cs typeface="Times New Roman"/>
              </a:rPr>
              <a:t> [2010] 192 Taxman 264</a:t>
            </a:r>
            <a:endParaRPr lang="en-IN" sz="2000" b="1" dirty="0">
              <a:solidFill>
                <a:srgbClr val="FF0000"/>
              </a:solidFill>
              <a:latin typeface="Book Antiqua" pitchFamily="18" charset="0"/>
              <a:ea typeface="Calibri"/>
              <a:cs typeface="Times New Roman"/>
            </a:endParaRPr>
          </a:p>
          <a:p>
            <a:endParaRPr lang="en-US" sz="3200" b="1" dirty="0">
              <a:solidFill>
                <a:srgbClr val="002060"/>
              </a:solidFill>
              <a:latin typeface="Book Antiqua" pitchFamily="18" charset="0"/>
            </a:endParaRPr>
          </a:p>
        </p:txBody>
      </p:sp>
      <p:cxnSp>
        <p:nvCxnSpPr>
          <p:cNvPr id="9" name="Straight Connector 8"/>
          <p:cNvCxnSpPr/>
          <p:nvPr/>
        </p:nvCxnSpPr>
        <p:spPr>
          <a:xfrm>
            <a:off x="0" y="133918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1339180"/>
            <a:ext cx="8572560" cy="5591878"/>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Issue:</a:t>
            </a:r>
            <a:r>
              <a:rPr lang="en-IN" sz="2000" b="1" dirty="0">
                <a:latin typeface="Book Antiqua" pitchFamily="18" charset="0"/>
                <a:ea typeface="Calibri"/>
                <a:cs typeface="Times New Roman"/>
              </a:rPr>
              <a:t> Once presumptive tax under Section 44AD is offered, can each cash deposit entry in the bank passbook still be separately questioned?</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Held:</a:t>
            </a:r>
            <a:r>
              <a:rPr lang="en-IN" sz="2000" b="1" dirty="0">
                <a:latin typeface="Book Antiqua" pitchFamily="18" charset="0"/>
                <a:ea typeface="Calibri"/>
                <a:cs typeface="Times New Roman"/>
              </a:rPr>
              <a:t> Once the exemption from maintaining books of account is available and presumptive tax at 8% of gross receipts is itself the basis for the taxable income, the assessee is not obliged to explain every individual cash-deposit entry in the bank, unless the entry has no nexus with the declared gross receipts.</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Revenue could not show that the disputed cash deposits were unexplained or undisclosed - appeal of the Revenue dismissed.</a:t>
            </a:r>
          </a:p>
        </p:txBody>
      </p:sp>
    </p:spTree>
    <p:extLst>
      <p:ext uri="{BB962C8B-B14F-4D97-AF65-F5344CB8AC3E}">
        <p14:creationId xmlns:p14="http://schemas.microsoft.com/office/powerpoint/2010/main" val="767814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508105"/>
          </a:xfrm>
          <a:prstGeom prst="rect">
            <a:avLst/>
          </a:prstGeom>
          <a:noFill/>
        </p:spPr>
        <p:txBody>
          <a:bodyPr wrap="square" rtlCol="0">
            <a:spAutoFit/>
          </a:bodyPr>
          <a:lstStyle/>
          <a:p>
            <a:r>
              <a:rPr lang="en-US" sz="3200" b="1" dirty="0">
                <a:solidFill>
                  <a:srgbClr val="002060"/>
                </a:solidFill>
                <a:latin typeface="Book Antiqua" pitchFamily="18" charset="0"/>
              </a:rPr>
              <a:t>Section 44AD - 8% or 6% Profit or Higher </a:t>
            </a:r>
            <a:r>
              <a:rPr lang="en-US" sz="3200" b="1" dirty="0" err="1">
                <a:solidFill>
                  <a:srgbClr val="002060"/>
                </a:solidFill>
                <a:latin typeface="Book Antiqua" pitchFamily="18" charset="0"/>
              </a:rPr>
              <a:t>Amt</a:t>
            </a:r>
            <a:r>
              <a:rPr lang="en-US" sz="3200" b="1" dirty="0">
                <a:solidFill>
                  <a:srgbClr val="002060"/>
                </a:solidFill>
                <a:latin typeface="Book Antiqua" pitchFamily="18" charset="0"/>
              </a:rPr>
              <a:t>?</a:t>
            </a:r>
          </a:p>
          <a:p>
            <a:pPr algn="just">
              <a:lnSpc>
                <a:spcPct val="150000"/>
              </a:lnSpc>
            </a:pPr>
            <a:r>
              <a:rPr lang="en-US" sz="2000" b="1" dirty="0">
                <a:solidFill>
                  <a:srgbClr val="FF0000"/>
                </a:solidFill>
                <a:latin typeface="Book Antiqua" pitchFamily="18" charset="0"/>
                <a:ea typeface="Calibri"/>
                <a:cs typeface="Times New Roman"/>
              </a:rPr>
              <a:t>Cochin ITAT: Thomas </a:t>
            </a:r>
            <a:r>
              <a:rPr lang="en-US" sz="2000" b="1" dirty="0" err="1">
                <a:solidFill>
                  <a:srgbClr val="FF0000"/>
                </a:solidFill>
                <a:latin typeface="Book Antiqua" pitchFamily="18" charset="0"/>
                <a:ea typeface="Calibri"/>
                <a:cs typeface="Times New Roman"/>
              </a:rPr>
              <a:t>Eapen</a:t>
            </a:r>
            <a:r>
              <a:rPr lang="en-US" sz="2000" b="1" dirty="0">
                <a:solidFill>
                  <a:srgbClr val="FF0000"/>
                </a:solidFill>
                <a:latin typeface="Book Antiqua" pitchFamily="18" charset="0"/>
                <a:ea typeface="Calibri"/>
                <a:cs typeface="Times New Roman"/>
              </a:rPr>
              <a:t> vs. ITO (2020) 113 </a:t>
            </a:r>
            <a:r>
              <a:rPr lang="en-US" sz="2000" b="1" dirty="0" err="1">
                <a:solidFill>
                  <a:srgbClr val="FF0000"/>
                </a:solidFill>
                <a:latin typeface="Book Antiqua" pitchFamily="18" charset="0"/>
                <a:ea typeface="Calibri"/>
                <a:cs typeface="Times New Roman"/>
              </a:rPr>
              <a:t>taxmann.com</a:t>
            </a:r>
            <a:r>
              <a:rPr lang="en-US" sz="2000" b="1" dirty="0">
                <a:solidFill>
                  <a:srgbClr val="FF0000"/>
                </a:solidFill>
                <a:latin typeface="Book Antiqua" pitchFamily="18" charset="0"/>
                <a:ea typeface="Calibri"/>
                <a:cs typeface="Times New Roman"/>
              </a:rPr>
              <a:t> 268 (</a:t>
            </a:r>
            <a:r>
              <a:rPr lang="en-US" sz="2000" b="1" dirty="0" err="1">
                <a:solidFill>
                  <a:srgbClr val="FF0000"/>
                </a:solidFill>
                <a:latin typeface="Book Antiqua" pitchFamily="18" charset="0"/>
                <a:ea typeface="Calibri"/>
                <a:cs typeface="Times New Roman"/>
              </a:rPr>
              <a:t>Coch</a:t>
            </a:r>
            <a:r>
              <a:rPr lang="en-US" sz="2000" b="1" dirty="0">
                <a:solidFill>
                  <a:srgbClr val="FF0000"/>
                </a:solidFill>
                <a:latin typeface="Book Antiqua" pitchFamily="18" charset="0"/>
                <a:ea typeface="Calibri"/>
                <a:cs typeface="Times New Roman"/>
              </a:rPr>
              <a:t>) ITA No. 451/</a:t>
            </a:r>
            <a:r>
              <a:rPr lang="en-US" sz="2000" b="1" dirty="0" err="1">
                <a:solidFill>
                  <a:srgbClr val="FF0000"/>
                </a:solidFill>
                <a:latin typeface="Book Antiqua" pitchFamily="18" charset="0"/>
                <a:ea typeface="Calibri"/>
                <a:cs typeface="Times New Roman"/>
              </a:rPr>
              <a:t>Coch</a:t>
            </a:r>
            <a:r>
              <a:rPr lang="en-US" sz="2000" b="1" dirty="0">
                <a:solidFill>
                  <a:srgbClr val="FF0000"/>
                </a:solidFill>
                <a:latin typeface="Book Antiqua" pitchFamily="18" charset="0"/>
                <a:ea typeface="Calibri"/>
                <a:cs typeface="Times New Roman"/>
              </a:rPr>
              <a:t>/2019 (Order dated 19.11.2019)</a:t>
            </a:r>
          </a:p>
        </p:txBody>
      </p:sp>
      <p:cxnSp>
        <p:nvCxnSpPr>
          <p:cNvPr id="9" name="Straight Connector 8"/>
          <p:cNvCxnSpPr/>
          <p:nvPr/>
        </p:nvCxnSpPr>
        <p:spPr>
          <a:xfrm>
            <a:off x="0" y="177122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1771228"/>
            <a:ext cx="8572560" cy="5186164"/>
          </a:xfrm>
          <a:prstGeom prst="rect">
            <a:avLst/>
          </a:prstGeom>
          <a:noFill/>
        </p:spPr>
        <p:txBody>
          <a:bodyPr wrap="square" rtlCol="0">
            <a:normAutofit fontScale="92500"/>
          </a:bodyPr>
          <a:lstStyle/>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Issue:</a:t>
            </a:r>
            <a:r>
              <a:rPr lang="en-IN" sz="2000" b="1" dirty="0">
                <a:latin typeface="Book Antiqua" pitchFamily="18" charset="0"/>
                <a:ea typeface="Calibri"/>
                <a:cs typeface="Times New Roman"/>
              </a:rPr>
              <a:t> Where income is offered under Section 44AD, can the AO make an addition under Section 69A/69C for the 92% ‘unexplained’ portion of gross receipts, treated as expenditure?</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Held:</a:t>
            </a:r>
            <a:r>
              <a:rPr lang="en-IN" sz="2000" b="1" dirty="0">
                <a:latin typeface="Book Antiqua" pitchFamily="18" charset="0"/>
                <a:ea typeface="Calibri"/>
                <a:cs typeface="Times New Roman"/>
              </a:rPr>
              <a:t> If the income component (8%) is estimated, the expenditure component (92%) cannot simultaneously be treated as 'actually incurred' and separately taxed — it is only a statutory presumption.</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Making the assessee prove the expenditure to the extent of 92% of gross receipts would defeat the very purpose of the presumptive scheme.</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Once the AO accepts the applicability of Section 44AD, no separate addition under Section 69A/69C is permissible on the same receipts without a specific finding carving the case out of Section 44AD.</a:t>
            </a:r>
          </a:p>
        </p:txBody>
      </p:sp>
    </p:spTree>
    <p:extLst>
      <p:ext uri="{BB962C8B-B14F-4D97-AF65-F5344CB8AC3E}">
        <p14:creationId xmlns:p14="http://schemas.microsoft.com/office/powerpoint/2010/main" val="1654920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2000548"/>
          </a:xfrm>
          <a:prstGeom prst="rect">
            <a:avLst/>
          </a:prstGeom>
          <a:noFill/>
        </p:spPr>
        <p:txBody>
          <a:bodyPr wrap="square" rtlCol="0">
            <a:spAutoFit/>
          </a:bodyPr>
          <a:lstStyle/>
          <a:p>
            <a:r>
              <a:rPr lang="en-US" sz="3200" b="1" dirty="0">
                <a:solidFill>
                  <a:srgbClr val="002060"/>
                </a:solidFill>
                <a:latin typeface="Book Antiqua" pitchFamily="18" charset="0"/>
              </a:rPr>
              <a:t>Income from partnership firm – Remuneration Interest, etc.</a:t>
            </a:r>
          </a:p>
          <a:p>
            <a:pPr algn="just">
              <a:lnSpc>
                <a:spcPct val="150000"/>
              </a:lnSpc>
            </a:pPr>
            <a:r>
              <a:rPr lang="en-US" sz="2000" b="1" dirty="0">
                <a:solidFill>
                  <a:srgbClr val="FF0000"/>
                </a:solidFill>
                <a:latin typeface="Book Antiqua" pitchFamily="18" charset="0"/>
                <a:ea typeface="Calibri"/>
                <a:cs typeface="Times New Roman"/>
              </a:rPr>
              <a:t>Bombay High Court : </a:t>
            </a:r>
            <a:r>
              <a:rPr lang="en-US" sz="2000" b="1" dirty="0" err="1">
                <a:solidFill>
                  <a:srgbClr val="FF0000"/>
                </a:solidFill>
                <a:latin typeface="Book Antiqua" pitchFamily="18" charset="0"/>
                <a:ea typeface="Calibri"/>
                <a:cs typeface="Times New Roman"/>
              </a:rPr>
              <a:t>Perizad</a:t>
            </a:r>
            <a:r>
              <a:rPr lang="en-US" sz="2000" b="1" dirty="0">
                <a:solidFill>
                  <a:srgbClr val="FF0000"/>
                </a:solidFill>
                <a:latin typeface="Book Antiqua" pitchFamily="18" charset="0"/>
                <a:ea typeface="Calibri"/>
                <a:cs typeface="Times New Roman"/>
              </a:rPr>
              <a:t> </a:t>
            </a:r>
            <a:r>
              <a:rPr lang="en-US" sz="2000" b="1" dirty="0" err="1">
                <a:solidFill>
                  <a:srgbClr val="FF0000"/>
                </a:solidFill>
                <a:latin typeface="Book Antiqua" pitchFamily="18" charset="0"/>
                <a:ea typeface="Calibri"/>
                <a:cs typeface="Times New Roman"/>
              </a:rPr>
              <a:t>Zorabian</a:t>
            </a:r>
            <a:r>
              <a:rPr lang="en-US" sz="2000" b="1" dirty="0">
                <a:solidFill>
                  <a:srgbClr val="FF0000"/>
                </a:solidFill>
                <a:latin typeface="Book Antiqua" pitchFamily="18" charset="0"/>
                <a:ea typeface="Calibri"/>
                <a:cs typeface="Times New Roman"/>
              </a:rPr>
              <a:t> </a:t>
            </a:r>
            <a:r>
              <a:rPr lang="en-US" sz="2000" b="1" dirty="0" err="1">
                <a:solidFill>
                  <a:srgbClr val="FF0000"/>
                </a:solidFill>
                <a:latin typeface="Book Antiqua" pitchFamily="18" charset="0"/>
                <a:ea typeface="Calibri"/>
                <a:cs typeface="Times New Roman"/>
              </a:rPr>
              <a:t>Irani</a:t>
            </a:r>
            <a:r>
              <a:rPr lang="en-US" sz="2000" b="1" dirty="0">
                <a:solidFill>
                  <a:srgbClr val="FF0000"/>
                </a:solidFill>
                <a:latin typeface="Book Antiqua" pitchFamily="18" charset="0"/>
                <a:ea typeface="Calibri"/>
                <a:cs typeface="Times New Roman"/>
              </a:rPr>
              <a:t> vs. PCIT, Mumbai</a:t>
            </a:r>
          </a:p>
          <a:p>
            <a:pPr algn="just">
              <a:lnSpc>
                <a:spcPct val="150000"/>
              </a:lnSpc>
            </a:pPr>
            <a:r>
              <a:rPr lang="en-US" sz="2000" b="1" dirty="0">
                <a:solidFill>
                  <a:srgbClr val="FF0000"/>
                </a:solidFill>
                <a:latin typeface="Book Antiqua" pitchFamily="18" charset="0"/>
                <a:ea typeface="Calibri"/>
                <a:cs typeface="Times New Roman"/>
              </a:rPr>
              <a:t>[Writ Petition  No. 1333/2021 - Order dated 09.03.2022]</a:t>
            </a:r>
          </a:p>
        </p:txBody>
      </p:sp>
      <p:cxnSp>
        <p:nvCxnSpPr>
          <p:cNvPr id="9" name="Straight Connector 8"/>
          <p:cNvCxnSpPr/>
          <p:nvPr/>
        </p:nvCxnSpPr>
        <p:spPr>
          <a:xfrm>
            <a:off x="0" y="2275284"/>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2275284"/>
            <a:ext cx="8572560" cy="4682108"/>
          </a:xfrm>
          <a:prstGeom prst="rect">
            <a:avLst/>
          </a:prstGeom>
          <a:noFill/>
        </p:spPr>
        <p:txBody>
          <a:bodyPr wrap="square" rtlCol="0">
            <a:normAutofit fontScale="85000" lnSpcReduction="10000"/>
          </a:bodyPr>
          <a:lstStyle/>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Issue:</a:t>
            </a:r>
            <a:r>
              <a:rPr lang="en-IN" sz="2000" b="1" dirty="0">
                <a:latin typeface="Book Antiqua" pitchFamily="18" charset="0"/>
                <a:ea typeface="Calibri"/>
                <a:cs typeface="Times New Roman"/>
              </a:rPr>
              <a:t> Is a partner's remuneration/interest under Section 28(v) treated as the partner's own business turnover?</a:t>
            </a:r>
          </a:p>
          <a:p>
            <a:pPr marL="342900" lvl="0" indent="-342900" algn="just">
              <a:lnSpc>
                <a:spcPct val="150000"/>
              </a:lnSpc>
              <a:spcAft>
                <a:spcPts val="0"/>
              </a:spcAft>
              <a:buFont typeface="Wingdings"/>
              <a:buChar char=""/>
            </a:pPr>
            <a:r>
              <a:rPr lang="en-IN" sz="2000" b="1" dirty="0">
                <a:solidFill>
                  <a:srgbClr val="0070C0"/>
                </a:solidFill>
                <a:latin typeface="Book Antiqua" pitchFamily="18" charset="0"/>
                <a:ea typeface="Calibri"/>
                <a:cs typeface="Times New Roman"/>
              </a:rPr>
              <a:t>Held:</a:t>
            </a:r>
            <a:r>
              <a:rPr lang="en-IN" sz="2000" b="1" dirty="0">
                <a:latin typeface="Book Antiqua" pitchFamily="18" charset="0"/>
                <a:ea typeface="Calibri"/>
                <a:cs typeface="Times New Roman"/>
              </a:rPr>
              <a:t> Under Section 28(v), interest, salary, bonus, commission or remuneration due to or received by a partner from the firm is chargeable under 'Profits and gains of business or profession' - but this is a deeming fiction for the head of income only.</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It cannot be treated as gross receipt/turnover of the partner, because the partner is not carrying on any business or profession independently - it is the firm which carries on the business, in which the assessee is merely a partner.</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Directly reinforces the </a:t>
            </a:r>
            <a:r>
              <a:rPr lang="en-IN" sz="2000" b="1" dirty="0" err="1">
                <a:latin typeface="Book Antiqua" pitchFamily="18" charset="0"/>
                <a:ea typeface="Calibri"/>
                <a:cs typeface="Times New Roman"/>
              </a:rPr>
              <a:t>Anandkumar</a:t>
            </a:r>
            <a:r>
              <a:rPr lang="en-IN" sz="2000" b="1" dirty="0">
                <a:latin typeface="Book Antiqua" pitchFamily="18" charset="0"/>
                <a:ea typeface="Calibri"/>
                <a:cs typeface="Times New Roman"/>
              </a:rPr>
              <a:t> ruling - partner's remuneration/interest is outside the scope of Section 44AD/44ADA for the individual partner.</a:t>
            </a:r>
          </a:p>
        </p:txBody>
      </p:sp>
      <p:sp>
        <p:nvSpPr>
          <p:cNvPr id="2" name="TextBox 1"/>
          <p:cNvSpPr txBox="1"/>
          <p:nvPr/>
        </p:nvSpPr>
        <p:spPr>
          <a:xfrm>
            <a:off x="0" y="6381328"/>
            <a:ext cx="9144000" cy="400110"/>
          </a:xfrm>
          <a:prstGeom prst="rect">
            <a:avLst/>
          </a:prstGeom>
          <a:noFill/>
        </p:spPr>
        <p:txBody>
          <a:bodyPr wrap="square" rtlCol="0">
            <a:spAutoFit/>
          </a:bodyPr>
          <a:lstStyle/>
          <a:p>
            <a:pPr algn="ctr"/>
            <a:r>
              <a:rPr lang="en-US" sz="2000" b="1" dirty="0">
                <a:solidFill>
                  <a:srgbClr val="0070C0"/>
                </a:solidFill>
                <a:latin typeface="Book Antiqua" charset="0"/>
                <a:ea typeface="Book Antiqua" charset="0"/>
                <a:cs typeface="Book Antiqua" charset="0"/>
              </a:rPr>
              <a:t>Refer Para 5.20 of ICAI Guidance Note on Tax Audit (Revised 2026) </a:t>
            </a:r>
          </a:p>
        </p:txBody>
      </p:sp>
    </p:spTree>
    <p:extLst>
      <p:ext uri="{BB962C8B-B14F-4D97-AF65-F5344CB8AC3E}">
        <p14:creationId xmlns:p14="http://schemas.microsoft.com/office/powerpoint/2010/main" val="1911374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077218"/>
          </a:xfrm>
          <a:prstGeom prst="rect">
            <a:avLst/>
          </a:prstGeom>
          <a:noFill/>
        </p:spPr>
        <p:txBody>
          <a:bodyPr wrap="square" rtlCol="0">
            <a:spAutoFit/>
          </a:bodyPr>
          <a:lstStyle/>
          <a:p>
            <a:r>
              <a:rPr lang="en-US" sz="3200" b="1" dirty="0">
                <a:solidFill>
                  <a:srgbClr val="002060"/>
                </a:solidFill>
                <a:latin typeface="Book Antiqua" pitchFamily="18" charset="0"/>
              </a:rPr>
              <a:t>The Overriding (Non-Obstante) Nature of the Presumptive Scheme </a:t>
            </a:r>
            <a:r>
              <a:rPr lang="mr-IN" sz="3200" b="1" dirty="0">
                <a:solidFill>
                  <a:srgbClr val="002060"/>
                </a:solidFill>
                <a:latin typeface="Book Antiqua" pitchFamily="18" charset="0"/>
              </a:rPr>
              <a:t>–</a:t>
            </a:r>
            <a:r>
              <a:rPr lang="en-US" sz="3200" b="1" dirty="0">
                <a:solidFill>
                  <a:srgbClr val="002060"/>
                </a:solidFill>
                <a:latin typeface="Book Antiqua" pitchFamily="18" charset="0"/>
              </a:rPr>
              <a:t> 44AD(1), 44ADA(1)</a:t>
            </a:r>
          </a:p>
        </p:txBody>
      </p:sp>
      <p:cxnSp>
        <p:nvCxnSpPr>
          <p:cNvPr id="9" name="Straight Connector 8"/>
          <p:cNvCxnSpPr/>
          <p:nvPr/>
        </p:nvCxnSpPr>
        <p:spPr>
          <a:xfrm>
            <a:off x="0" y="133918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1339180"/>
            <a:ext cx="8572560" cy="5591878"/>
          </a:xfrm>
          <a:prstGeom prst="rect">
            <a:avLst/>
          </a:prstGeom>
          <a:noFill/>
        </p:spPr>
        <p:txBody>
          <a:bodyPr wrap="square" rtlCol="0">
            <a:normAutofit/>
          </a:bodyPr>
          <a:lstStyle/>
          <a:p>
            <a:pPr lvl="0" algn="just">
              <a:lnSpc>
                <a:spcPct val="150000"/>
              </a:lnSpc>
              <a:spcAft>
                <a:spcPts val="0"/>
              </a:spcAft>
            </a:pPr>
            <a:endParaRPr lang="en-IN" sz="2000" b="1" i="1" dirty="0">
              <a:latin typeface="Book Antiqua" pitchFamily="18" charset="0"/>
              <a:ea typeface="Calibri"/>
              <a:cs typeface="Times New Roman"/>
            </a:endParaRPr>
          </a:p>
          <a:p>
            <a:pPr lvl="0" algn="just">
              <a:lnSpc>
                <a:spcPct val="150000"/>
              </a:lnSpc>
              <a:spcAft>
                <a:spcPts val="0"/>
              </a:spcAft>
            </a:pPr>
            <a:r>
              <a:rPr lang="en-IN" sz="2000" b="1" i="1" dirty="0">
                <a:latin typeface="Book Antiqua" pitchFamily="18" charset="0"/>
                <a:ea typeface="Calibri"/>
                <a:cs typeface="Times New Roman"/>
              </a:rPr>
              <a:t>“Notwithstanding anything ------------- contained in sections 28 to 43C...”</a:t>
            </a:r>
          </a:p>
          <a:p>
            <a:pPr lvl="0" algn="just">
              <a:lnSpc>
                <a:spcPct val="150000"/>
              </a:lnSpc>
              <a:spcAft>
                <a:spcPts val="0"/>
              </a:spcAft>
            </a:pPr>
            <a:endParaRPr lang="en-IN" sz="2000" b="1" i="1" dirty="0">
              <a:latin typeface="Book Antiqua" pitchFamily="18" charset="0"/>
              <a:ea typeface="Calibri"/>
              <a:cs typeface="Times New Roman"/>
            </a:endParaRPr>
          </a:p>
          <a:p>
            <a:pPr lvl="0" algn="just">
              <a:lnSpc>
                <a:spcPct val="150000"/>
              </a:lnSpc>
              <a:spcAft>
                <a:spcPts val="0"/>
              </a:spcAft>
            </a:pPr>
            <a:r>
              <a:rPr lang="en-IN" sz="2000" b="1" i="1" dirty="0">
                <a:latin typeface="Book Antiqua" pitchFamily="18" charset="0"/>
                <a:ea typeface="Calibri"/>
                <a:cs typeface="Times New Roman"/>
              </a:rPr>
              <a:t>Each presumptive section opens with this non-obstante clause. the normal computation provisions under sections 28 to 43C stand displaced, to the extent provided by the respective presumptive provision, and the prescribed presumptive income is deemed to be the taxable business/professional income."</a:t>
            </a:r>
          </a:p>
        </p:txBody>
      </p:sp>
    </p:spTree>
    <p:extLst>
      <p:ext uri="{BB962C8B-B14F-4D97-AF65-F5344CB8AC3E}">
        <p14:creationId xmlns:p14="http://schemas.microsoft.com/office/powerpoint/2010/main" val="1465905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077218"/>
          </a:xfrm>
          <a:prstGeom prst="rect">
            <a:avLst/>
          </a:prstGeom>
          <a:noFill/>
        </p:spPr>
        <p:txBody>
          <a:bodyPr wrap="square" rtlCol="0">
            <a:spAutoFit/>
          </a:bodyPr>
          <a:lstStyle/>
          <a:p>
            <a:r>
              <a:rPr lang="en-US" sz="3200" b="1" dirty="0">
                <a:solidFill>
                  <a:srgbClr val="002060"/>
                </a:solidFill>
                <a:latin typeface="Book Antiqua" pitchFamily="18" charset="0"/>
              </a:rPr>
              <a:t>Which Provisions Still Apply Despite Opting for the Presumptive Scheme?</a:t>
            </a:r>
          </a:p>
        </p:txBody>
      </p:sp>
      <p:cxnSp>
        <p:nvCxnSpPr>
          <p:cNvPr id="9" name="Straight Connector 8"/>
          <p:cNvCxnSpPr/>
          <p:nvPr/>
        </p:nvCxnSpPr>
        <p:spPr>
          <a:xfrm>
            <a:off x="0" y="133918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904" y="1339180"/>
            <a:ext cx="8572560" cy="5591878"/>
          </a:xfrm>
          <a:prstGeom prst="rect">
            <a:avLst/>
          </a:prstGeom>
          <a:noFill/>
        </p:spPr>
        <p:txBody>
          <a:bodyPr wrap="square" rtlCol="0">
            <a:normAutofit/>
          </a:bodyPr>
          <a:lstStyle/>
          <a:p>
            <a:pPr marL="228600" indent="-228600" algn="just">
              <a:lnSpc>
                <a:spcPct val="120000"/>
              </a:lnSpc>
              <a:spcBef>
                <a:spcPts val="0"/>
              </a:spcBef>
              <a:buSzPct val="100000"/>
              <a:buChar char="•"/>
            </a:pPr>
            <a:r>
              <a:rPr lang="en-US" sz="2000" b="1" dirty="0">
                <a:solidFill>
                  <a:srgbClr val="2B2B2B"/>
                </a:solidFill>
                <a:latin typeface="Book Antiqua" charset="0"/>
                <a:ea typeface="Book Antiqua" charset="0"/>
                <a:cs typeface="Book Antiqua" charset="0"/>
              </a:rPr>
              <a:t>The </a:t>
            </a:r>
            <a:r>
              <a:rPr lang="en-US" sz="2000" b="1" dirty="0">
                <a:solidFill>
                  <a:srgbClr val="FF0000"/>
                </a:solidFill>
                <a:latin typeface="Book Antiqua" charset="0"/>
                <a:ea typeface="Book Antiqua" charset="0"/>
                <a:cs typeface="Book Antiqua" charset="0"/>
              </a:rPr>
              <a:t>'notwithstanding'</a:t>
            </a:r>
            <a:r>
              <a:rPr lang="en-US" sz="2000" b="1" dirty="0">
                <a:solidFill>
                  <a:srgbClr val="2B2B2B"/>
                </a:solidFill>
                <a:latin typeface="Book Antiqua" charset="0"/>
                <a:ea typeface="Book Antiqua" charset="0"/>
                <a:cs typeface="Book Antiqua" charset="0"/>
              </a:rPr>
              <a:t> language in Sections 44AD/44ADA/44AE only overrides the computation mechanics of </a:t>
            </a:r>
            <a:r>
              <a:rPr lang="en-US" sz="2000" b="1" dirty="0">
                <a:solidFill>
                  <a:srgbClr val="0070C0"/>
                </a:solidFill>
                <a:latin typeface="Book Antiqua" charset="0"/>
                <a:ea typeface="Book Antiqua" charset="0"/>
                <a:cs typeface="Book Antiqua" charset="0"/>
              </a:rPr>
              <a:t>Sections 28 to 43C</a:t>
            </a:r>
            <a:r>
              <a:rPr lang="en-US" sz="2000" b="1" dirty="0">
                <a:solidFill>
                  <a:srgbClr val="2B2B2B"/>
                </a:solidFill>
                <a:latin typeface="Book Antiqua" charset="0"/>
                <a:ea typeface="Book Antiqua" charset="0"/>
                <a:cs typeface="Book Antiqua" charset="0"/>
              </a:rPr>
              <a:t> - it does NOT override procedural or anti-abuse provisions elsewhere in the Act.</a:t>
            </a:r>
            <a:endParaRPr lang="en-US" sz="2000" b="1" dirty="0">
              <a:latin typeface="Book Antiqua" charset="0"/>
              <a:ea typeface="Book Antiqua" charset="0"/>
              <a:cs typeface="Book Antiqua" charset="0"/>
            </a:endParaRPr>
          </a:p>
          <a:p>
            <a:pPr marL="228600" indent="-228600" algn="just">
              <a:lnSpc>
                <a:spcPct val="120000"/>
              </a:lnSpc>
              <a:spcBef>
                <a:spcPts val="0"/>
              </a:spcBef>
              <a:buSzPct val="100000"/>
              <a:buChar char="•"/>
            </a:pPr>
            <a:r>
              <a:rPr lang="en-US" sz="2000" b="1" dirty="0">
                <a:solidFill>
                  <a:srgbClr val="2B2B2B"/>
                </a:solidFill>
                <a:latin typeface="Book Antiqua" charset="0"/>
                <a:ea typeface="Book Antiqua" charset="0"/>
                <a:cs typeface="Book Antiqua" charset="0"/>
              </a:rPr>
              <a:t>Sections </a:t>
            </a:r>
            <a:r>
              <a:rPr lang="en-US" sz="2000" b="1" dirty="0">
                <a:solidFill>
                  <a:srgbClr val="FF0000"/>
                </a:solidFill>
                <a:latin typeface="Book Antiqua" charset="0"/>
                <a:ea typeface="Book Antiqua" charset="0"/>
                <a:cs typeface="Book Antiqua" charset="0"/>
              </a:rPr>
              <a:t>40A(3)/40A(3A)</a:t>
            </a:r>
            <a:r>
              <a:rPr lang="en-US" sz="2000" b="1" dirty="0">
                <a:solidFill>
                  <a:srgbClr val="2B2B2B"/>
                </a:solidFill>
                <a:latin typeface="Book Antiqua" charset="0"/>
                <a:ea typeface="Book Antiqua" charset="0"/>
                <a:cs typeface="Book Antiqua" charset="0"/>
              </a:rPr>
              <a:t> (disallowance for cash payments) — </a:t>
            </a:r>
            <a:r>
              <a:rPr lang="en-US" sz="2000" b="1" dirty="0">
                <a:solidFill>
                  <a:srgbClr val="FF0000"/>
                </a:solidFill>
                <a:latin typeface="Book Antiqua" charset="0"/>
                <a:ea typeface="Book Antiqua" charset="0"/>
                <a:cs typeface="Book Antiqua" charset="0"/>
              </a:rPr>
              <a:t>not attracted</a:t>
            </a:r>
            <a:r>
              <a:rPr lang="en-US" sz="2000" b="1" dirty="0">
                <a:solidFill>
                  <a:srgbClr val="2B2B2B"/>
                </a:solidFill>
                <a:latin typeface="Book Antiqua" charset="0"/>
                <a:ea typeface="Book Antiqua" charset="0"/>
                <a:cs typeface="Book Antiqua" charset="0"/>
              </a:rPr>
              <a:t>, because no separate expense is being claimed to disallow in the first place, due to overriding nature of presumptive scheme.</a:t>
            </a:r>
            <a:endParaRPr lang="en-US" sz="2000" b="1" dirty="0">
              <a:latin typeface="Book Antiqua" charset="0"/>
              <a:ea typeface="Book Antiqua" charset="0"/>
              <a:cs typeface="Book Antiqua" charset="0"/>
            </a:endParaRPr>
          </a:p>
          <a:p>
            <a:pPr marL="228600" indent="-228600" algn="just">
              <a:lnSpc>
                <a:spcPct val="120000"/>
              </a:lnSpc>
              <a:spcBef>
                <a:spcPts val="0"/>
              </a:spcBef>
              <a:buSzPct val="100000"/>
              <a:buChar char="•"/>
            </a:pPr>
            <a:r>
              <a:rPr lang="en-US" sz="2000" b="1" dirty="0">
                <a:solidFill>
                  <a:srgbClr val="2B2B2B"/>
                </a:solidFill>
                <a:latin typeface="Book Antiqua" charset="0"/>
                <a:ea typeface="Book Antiqua" charset="0"/>
                <a:cs typeface="Book Antiqua" charset="0"/>
              </a:rPr>
              <a:t>TDS provisions and consequential disallowance under Section </a:t>
            </a:r>
            <a:r>
              <a:rPr lang="en-US" sz="2000" b="1" dirty="0">
                <a:solidFill>
                  <a:srgbClr val="FF0000"/>
                </a:solidFill>
                <a:latin typeface="Book Antiqua" charset="0"/>
                <a:ea typeface="Book Antiqua" charset="0"/>
                <a:cs typeface="Book Antiqua" charset="0"/>
              </a:rPr>
              <a:t>40(a)(</a:t>
            </a:r>
            <a:r>
              <a:rPr lang="en-US" sz="2000" b="1" dirty="0" err="1">
                <a:solidFill>
                  <a:srgbClr val="FF0000"/>
                </a:solidFill>
                <a:latin typeface="Book Antiqua" charset="0"/>
                <a:ea typeface="Book Antiqua" charset="0"/>
                <a:cs typeface="Book Antiqua" charset="0"/>
              </a:rPr>
              <a:t>i</a:t>
            </a:r>
            <a:r>
              <a:rPr lang="en-US" sz="2000" b="1" dirty="0">
                <a:solidFill>
                  <a:srgbClr val="FF0000"/>
                </a:solidFill>
                <a:latin typeface="Book Antiqua" charset="0"/>
                <a:ea typeface="Book Antiqua" charset="0"/>
                <a:cs typeface="Book Antiqua" charset="0"/>
              </a:rPr>
              <a:t>)/40(a)(</a:t>
            </a:r>
            <a:r>
              <a:rPr lang="en-US" sz="2000" b="1" dirty="0" err="1">
                <a:solidFill>
                  <a:srgbClr val="FF0000"/>
                </a:solidFill>
                <a:latin typeface="Book Antiqua" charset="0"/>
                <a:ea typeface="Book Antiqua" charset="0"/>
                <a:cs typeface="Book Antiqua" charset="0"/>
              </a:rPr>
              <a:t>ia</a:t>
            </a:r>
            <a:r>
              <a:rPr lang="en-US" sz="2000" b="1" dirty="0">
                <a:solidFill>
                  <a:srgbClr val="FF0000"/>
                </a:solidFill>
                <a:latin typeface="Book Antiqua" charset="0"/>
                <a:ea typeface="Book Antiqua" charset="0"/>
                <a:cs typeface="Book Antiqua" charset="0"/>
              </a:rPr>
              <a:t>)</a:t>
            </a:r>
            <a:r>
              <a:rPr lang="en-US" sz="2000" b="1" dirty="0">
                <a:solidFill>
                  <a:srgbClr val="2B2B2B"/>
                </a:solidFill>
                <a:latin typeface="Book Antiqua" charset="0"/>
                <a:ea typeface="Book Antiqua" charset="0"/>
                <a:cs typeface="Book Antiqua" charset="0"/>
              </a:rPr>
              <a:t> — the </a:t>
            </a:r>
            <a:r>
              <a:rPr lang="en-US" sz="2000" b="1" dirty="0">
                <a:solidFill>
                  <a:srgbClr val="FF0000"/>
                </a:solidFill>
                <a:latin typeface="Book Antiqua" charset="0"/>
                <a:ea typeface="Book Antiqua" charset="0"/>
                <a:cs typeface="Book Antiqua" charset="0"/>
              </a:rPr>
              <a:t>disallowance itself does not apply</a:t>
            </a:r>
            <a:r>
              <a:rPr lang="en-US" sz="2000" b="1" dirty="0">
                <a:solidFill>
                  <a:srgbClr val="2B2B2B"/>
                </a:solidFill>
                <a:latin typeface="Book Antiqua" charset="0"/>
                <a:ea typeface="Book Antiqua" charset="0"/>
                <a:cs typeface="Book Antiqua" charset="0"/>
              </a:rPr>
              <a:t> (no expense being claimed), BUT the obligation to deduct </a:t>
            </a:r>
            <a:r>
              <a:rPr lang="en-US" sz="2000" b="1" dirty="0">
                <a:solidFill>
                  <a:srgbClr val="FF0000"/>
                </a:solidFill>
                <a:latin typeface="Book Antiqua" charset="0"/>
                <a:ea typeface="Book Antiqua" charset="0"/>
                <a:cs typeface="Book Antiqua" charset="0"/>
              </a:rPr>
              <a:t>TDS continues; failure still attracts interest </a:t>
            </a:r>
            <a:r>
              <a:rPr lang="en-US" sz="2000" b="1" dirty="0">
                <a:solidFill>
                  <a:srgbClr val="2B2B2B"/>
                </a:solidFill>
                <a:latin typeface="Book Antiqua" charset="0"/>
                <a:ea typeface="Book Antiqua" charset="0"/>
                <a:cs typeface="Book Antiqua" charset="0"/>
              </a:rPr>
              <a:t>under Section 201(1A)/206C(7) and penalty under Section 271C/271CA.</a:t>
            </a:r>
            <a:endParaRPr lang="en-US" sz="2000" b="1" dirty="0">
              <a:latin typeface="Book Antiqua" charset="0"/>
              <a:ea typeface="Book Antiqua" charset="0"/>
              <a:cs typeface="Book Antiqua" charset="0"/>
            </a:endParaRPr>
          </a:p>
          <a:p>
            <a:pPr marL="228600" indent="-228600" algn="just">
              <a:lnSpc>
                <a:spcPct val="120000"/>
              </a:lnSpc>
              <a:spcBef>
                <a:spcPts val="0"/>
              </a:spcBef>
              <a:buSzPct val="100000"/>
              <a:buChar char="•"/>
            </a:pPr>
            <a:r>
              <a:rPr lang="en-US" sz="2000" b="1" dirty="0">
                <a:solidFill>
                  <a:srgbClr val="2B2B2B"/>
                </a:solidFill>
                <a:latin typeface="Book Antiqua" charset="0"/>
                <a:ea typeface="Book Antiqua" charset="0"/>
                <a:cs typeface="Book Antiqua" charset="0"/>
              </a:rPr>
              <a:t>Sections </a:t>
            </a:r>
            <a:r>
              <a:rPr lang="en-US" sz="2000" b="1" dirty="0">
                <a:solidFill>
                  <a:srgbClr val="FF0000"/>
                </a:solidFill>
                <a:latin typeface="Book Antiqua" charset="0"/>
                <a:ea typeface="Book Antiqua" charset="0"/>
                <a:cs typeface="Book Antiqua" charset="0"/>
              </a:rPr>
              <a:t>269SS and 269ST</a:t>
            </a:r>
            <a:r>
              <a:rPr lang="en-US" sz="2000" b="1" dirty="0">
                <a:solidFill>
                  <a:srgbClr val="2B2B2B"/>
                </a:solidFill>
                <a:latin typeface="Book Antiqua" charset="0"/>
                <a:ea typeface="Book Antiqua" charset="0"/>
                <a:cs typeface="Book Antiqua" charset="0"/>
              </a:rPr>
              <a:t> (cash loan/deposit/receipt restrictions) continue to apply in full even where presumptive taxation is opted.</a:t>
            </a:r>
            <a:endParaRPr lang="en-US" sz="2000" b="1" dirty="0">
              <a:latin typeface="Book Antiqua" charset="0"/>
              <a:ea typeface="Book Antiqua" charset="0"/>
              <a:cs typeface="Book Antiqua" charset="0"/>
            </a:endParaRPr>
          </a:p>
          <a:p>
            <a:pPr marL="228600" indent="-228600" algn="just">
              <a:lnSpc>
                <a:spcPct val="120000"/>
              </a:lnSpc>
              <a:spcBef>
                <a:spcPts val="0"/>
              </a:spcBef>
              <a:buSzPct val="100000"/>
              <a:buChar char="•"/>
            </a:pPr>
            <a:r>
              <a:rPr lang="en-US" sz="2000" b="1" dirty="0">
                <a:solidFill>
                  <a:srgbClr val="2B2B2B"/>
                </a:solidFill>
                <a:latin typeface="Book Antiqua" charset="0"/>
                <a:ea typeface="Book Antiqua" charset="0"/>
                <a:cs typeface="Book Antiqua" charset="0"/>
              </a:rPr>
              <a:t>TDS and TCS obligations as a deductor/collector applicable.</a:t>
            </a:r>
            <a:endParaRPr lang="en-US" sz="2000" b="1" dirty="0">
              <a:latin typeface="Book Antiqua" charset="0"/>
              <a:ea typeface="Book Antiqua" charset="0"/>
              <a:cs typeface="Book Antiqua" charset="0"/>
            </a:endParaRPr>
          </a:p>
        </p:txBody>
      </p:sp>
    </p:spTree>
    <p:extLst>
      <p:ext uri="{BB962C8B-B14F-4D97-AF65-F5344CB8AC3E}">
        <p14:creationId xmlns:p14="http://schemas.microsoft.com/office/powerpoint/2010/main" val="1095206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Presumptive Taxation [Section 44AE]:</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0" name="Table 9"/>
          <p:cNvGraphicFramePr>
            <a:graphicFrameLocks noGrp="1"/>
          </p:cNvGraphicFramePr>
          <p:nvPr/>
        </p:nvGraphicFramePr>
        <p:xfrm>
          <a:off x="214282" y="1043960"/>
          <a:ext cx="8501122" cy="5242560"/>
        </p:xfrm>
        <a:graphic>
          <a:graphicData uri="http://schemas.openxmlformats.org/drawingml/2006/table">
            <a:tbl>
              <a:tblPr firstRow="1" bandRow="1">
                <a:tableStyleId>{5C22544A-7EE6-4342-B048-85BDC9FD1C3A}</a:tableStyleId>
              </a:tblPr>
              <a:tblGrid>
                <a:gridCol w="2500330">
                  <a:extLst>
                    <a:ext uri="{9D8B030D-6E8A-4147-A177-3AD203B41FA5}">
                      <a16:colId xmlns:a16="http://schemas.microsoft.com/office/drawing/2014/main" val="20000"/>
                    </a:ext>
                  </a:extLst>
                </a:gridCol>
                <a:gridCol w="6000792">
                  <a:extLst>
                    <a:ext uri="{9D8B030D-6E8A-4147-A177-3AD203B41FA5}">
                      <a16:colId xmlns:a16="http://schemas.microsoft.com/office/drawing/2014/main" val="20001"/>
                    </a:ext>
                  </a:extLst>
                </a:gridCol>
              </a:tblGrid>
              <a:tr h="370840">
                <a:tc>
                  <a:txBody>
                    <a:bodyPr/>
                    <a:lstStyle/>
                    <a:p>
                      <a:pPr algn="just"/>
                      <a:r>
                        <a:rPr lang="en-US" sz="2000" b="1" dirty="0">
                          <a:solidFill>
                            <a:schemeClr val="tx1"/>
                          </a:solidFill>
                          <a:latin typeface="Book Antiqua" pitchFamily="18" charset="0"/>
                        </a:rPr>
                        <a:t>Eligible </a:t>
                      </a:r>
                      <a:r>
                        <a:rPr lang="en-US" sz="2000" b="1" dirty="0" err="1">
                          <a:solidFill>
                            <a:schemeClr val="tx1"/>
                          </a:solidFill>
                          <a:latin typeface="Book Antiqua" pitchFamily="18" charset="0"/>
                        </a:rPr>
                        <a:t>Assessee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All </a:t>
                      </a:r>
                      <a:r>
                        <a:rPr lang="en-US" sz="2000" b="1" dirty="0" err="1">
                          <a:solidFill>
                            <a:schemeClr val="tx1"/>
                          </a:solidFill>
                          <a:latin typeface="Book Antiqua" pitchFamily="18" charset="0"/>
                        </a:rPr>
                        <a:t>assessee’s</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just"/>
                      <a:r>
                        <a:rPr lang="en-US" sz="2000" b="1" dirty="0">
                          <a:solidFill>
                            <a:schemeClr val="tx1"/>
                          </a:solidFill>
                          <a:latin typeface="Book Antiqua" pitchFamily="18" charset="0"/>
                        </a:rPr>
                        <a:t>Applicability</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baseline="0" dirty="0" err="1">
                          <a:solidFill>
                            <a:schemeClr val="tx1"/>
                          </a:solidFill>
                          <a:latin typeface="Book Antiqua" pitchFamily="18" charset="0"/>
                        </a:rPr>
                        <a:t>Assessee</a:t>
                      </a:r>
                      <a:r>
                        <a:rPr lang="en-US" sz="2000" b="1" baseline="0" dirty="0">
                          <a:solidFill>
                            <a:schemeClr val="tx1"/>
                          </a:solidFill>
                          <a:latin typeface="Book Antiqua" pitchFamily="18" charset="0"/>
                        </a:rPr>
                        <a:t> should not own more than 10 goods carriage and is engaged in the business of plying / hiring / leasing of such goods </a:t>
                      </a:r>
                      <a:r>
                        <a:rPr lang="en-US" sz="2000" b="1" baseline="0" dirty="0" err="1">
                          <a:solidFill>
                            <a:schemeClr val="tx1"/>
                          </a:solidFill>
                          <a:latin typeface="Book Antiqua" pitchFamily="18" charset="0"/>
                        </a:rPr>
                        <a:t>carraiges</a:t>
                      </a:r>
                      <a:r>
                        <a:rPr lang="en-US" sz="2000" b="1" baseline="0" dirty="0">
                          <a:solidFill>
                            <a:schemeClr val="tx1"/>
                          </a:solidFill>
                          <a:latin typeface="Book Antiqua"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just"/>
                      <a:r>
                        <a:rPr lang="en-US" sz="2000" b="1" dirty="0">
                          <a:solidFill>
                            <a:schemeClr val="tx1"/>
                          </a:solidFill>
                          <a:latin typeface="Book Antiqua" pitchFamily="18" charset="0"/>
                        </a:rPr>
                        <a:t>Presumptive Income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u="sng" dirty="0">
                          <a:solidFill>
                            <a:schemeClr val="tx1"/>
                          </a:solidFill>
                          <a:latin typeface="Book Antiqua" pitchFamily="18" charset="0"/>
                        </a:rPr>
                        <a:t>For Heavy Goods Vehicle (i.e. more than </a:t>
                      </a:r>
                      <a:r>
                        <a:rPr lang="en-US" sz="2000" b="1" u="sng" baseline="0" dirty="0">
                          <a:solidFill>
                            <a:schemeClr val="tx1"/>
                          </a:solidFill>
                          <a:latin typeface="Book Antiqua" pitchFamily="18" charset="0"/>
                        </a:rPr>
                        <a:t>12,000 Kg)</a:t>
                      </a:r>
                      <a:r>
                        <a:rPr lang="en-US" sz="2000" b="1" dirty="0">
                          <a:solidFill>
                            <a:schemeClr val="tx1"/>
                          </a:solidFill>
                          <a:latin typeface="Book Antiqua" pitchFamily="18" charset="0"/>
                        </a:rPr>
                        <a:t>:</a:t>
                      </a:r>
                    </a:p>
                    <a:p>
                      <a:pPr algn="just"/>
                      <a:r>
                        <a:rPr lang="en-US" sz="2000" b="1" dirty="0">
                          <a:solidFill>
                            <a:schemeClr val="tx1"/>
                          </a:solidFill>
                          <a:latin typeface="Book Antiqua" pitchFamily="18" charset="0"/>
                        </a:rPr>
                        <a:t>Rs.</a:t>
                      </a:r>
                      <a:r>
                        <a:rPr lang="en-US" sz="2000" b="1" baseline="0" dirty="0">
                          <a:solidFill>
                            <a:schemeClr val="tx1"/>
                          </a:solidFill>
                          <a:latin typeface="Book Antiqua" pitchFamily="18" charset="0"/>
                        </a:rPr>
                        <a:t> 1,000/- per ton per month of Gross Vehicle Weight (GVW) or </a:t>
                      </a:r>
                      <a:r>
                        <a:rPr lang="en-US" sz="2000" b="1" baseline="0" dirty="0" err="1">
                          <a:solidFill>
                            <a:schemeClr val="tx1"/>
                          </a:solidFill>
                          <a:latin typeface="Book Antiqua" pitchFamily="18" charset="0"/>
                        </a:rPr>
                        <a:t>unladen</a:t>
                      </a:r>
                      <a:r>
                        <a:rPr lang="en-US" sz="2000" b="1" baseline="0" dirty="0">
                          <a:solidFill>
                            <a:schemeClr val="tx1"/>
                          </a:solidFill>
                          <a:latin typeface="Book Antiqua" pitchFamily="18" charset="0"/>
                        </a:rPr>
                        <a:t> weight</a:t>
                      </a:r>
                    </a:p>
                    <a:p>
                      <a:pPr algn="just"/>
                      <a:endParaRPr lang="en-US" sz="2000" b="1" baseline="0" dirty="0">
                        <a:solidFill>
                          <a:schemeClr val="tx1"/>
                        </a:solidFill>
                        <a:latin typeface="Book Antiqua" pitchFamily="18" charset="0"/>
                      </a:endParaRPr>
                    </a:p>
                    <a:p>
                      <a:pPr algn="just"/>
                      <a:r>
                        <a:rPr lang="en-US" sz="2000" b="1" u="sng" baseline="0" dirty="0">
                          <a:solidFill>
                            <a:schemeClr val="tx1"/>
                          </a:solidFill>
                          <a:latin typeface="Book Antiqua" pitchFamily="18" charset="0"/>
                        </a:rPr>
                        <a:t>For Other than Heavy Goods Vehicle</a:t>
                      </a:r>
                      <a:r>
                        <a:rPr lang="en-US" sz="2000" b="1" baseline="0" dirty="0">
                          <a:solidFill>
                            <a:schemeClr val="tx1"/>
                          </a:solidFill>
                          <a:latin typeface="Book Antiqua" pitchFamily="18" charset="0"/>
                        </a:rPr>
                        <a:t>:</a:t>
                      </a:r>
                    </a:p>
                    <a:p>
                      <a:pPr algn="just"/>
                      <a:r>
                        <a:rPr lang="en-US" sz="2000" b="1" dirty="0">
                          <a:solidFill>
                            <a:schemeClr val="tx1"/>
                          </a:solidFill>
                          <a:latin typeface="Book Antiqua" pitchFamily="18" charset="0"/>
                        </a:rPr>
                        <a:t>Rs. 750/-</a:t>
                      </a:r>
                      <a:r>
                        <a:rPr lang="en-US" sz="2000" b="1" baseline="0" dirty="0">
                          <a:solidFill>
                            <a:schemeClr val="tx1"/>
                          </a:solidFill>
                          <a:latin typeface="Book Antiqua" pitchFamily="18" charset="0"/>
                        </a:rPr>
                        <a:t> per ton per month of Gross Vehicle Weight (GVW) or </a:t>
                      </a:r>
                      <a:r>
                        <a:rPr lang="en-US" sz="2000" b="1" baseline="0" dirty="0" err="1">
                          <a:solidFill>
                            <a:schemeClr val="tx1"/>
                          </a:solidFill>
                          <a:latin typeface="Book Antiqua" pitchFamily="18" charset="0"/>
                        </a:rPr>
                        <a:t>unladen</a:t>
                      </a:r>
                      <a:r>
                        <a:rPr lang="en-US" sz="2000" b="1" baseline="0" dirty="0">
                          <a:solidFill>
                            <a:schemeClr val="tx1"/>
                          </a:solidFill>
                          <a:latin typeface="Book Antiqua" pitchFamily="18" charset="0"/>
                        </a:rPr>
                        <a:t> weight</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just"/>
                      <a:r>
                        <a:rPr lang="en-US" sz="2000" b="1" dirty="0">
                          <a:solidFill>
                            <a:schemeClr val="tx1"/>
                          </a:solidFill>
                          <a:latin typeface="Book Antiqua" pitchFamily="18" charset="0"/>
                        </a:rPr>
                        <a:t>Example</a:t>
                      </a:r>
                      <a:endParaRPr lang="en-IN" sz="2000" b="1" dirty="0">
                        <a:solidFill>
                          <a:schemeClr val="tx1"/>
                        </a:solidFill>
                        <a:latin typeface="Book Antiqu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2000" b="1" dirty="0">
                          <a:solidFill>
                            <a:schemeClr val="tx1"/>
                          </a:solidFill>
                          <a:latin typeface="Book Antiqua" pitchFamily="18" charset="0"/>
                        </a:rPr>
                        <a:t>Truck is having capacity (GVW) of 15,000 Kg (i.e. 15 Ton)</a:t>
                      </a:r>
                      <a:r>
                        <a:rPr lang="en-US" sz="2000" b="1" baseline="0" dirty="0">
                          <a:solidFill>
                            <a:schemeClr val="tx1"/>
                          </a:solidFill>
                          <a:latin typeface="Book Antiqua" pitchFamily="18" charset="0"/>
                        </a:rPr>
                        <a:t> and is used for entire FY 2025-26 (12 months). Its presumptive Income u/s. 44AE will be Rs. 1,80,000/-.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377190" y="1076706"/>
            <a:ext cx="7886700" cy="240030"/>
          </a:xfrm>
          <a:prstGeom prst="rect">
            <a:avLst/>
          </a:prstGeom>
          <a:noFill/>
          <a:ln/>
        </p:spPr>
        <p:txBody>
          <a:bodyPr wrap="square" rtlCol="0" anchor="ctr"/>
          <a:lstStyle/>
          <a:p>
            <a:endParaRPr lang="en-US" sz="900" dirty="0"/>
          </a:p>
        </p:txBody>
      </p:sp>
      <p:sp>
        <p:nvSpPr>
          <p:cNvPr id="3" name="Text 1"/>
          <p:cNvSpPr/>
          <p:nvPr/>
        </p:nvSpPr>
        <p:spPr>
          <a:xfrm>
            <a:off x="377190" y="1016699"/>
            <a:ext cx="8366760" cy="582930"/>
          </a:xfrm>
          <a:prstGeom prst="rect">
            <a:avLst/>
          </a:prstGeom>
          <a:noFill/>
          <a:ln/>
        </p:spPr>
        <p:txBody>
          <a:bodyPr wrap="square" rtlCol="0" anchor="t"/>
          <a:lstStyle/>
          <a:p>
            <a:pPr algn="ctr"/>
            <a:r>
              <a:rPr lang="en-US" sz="3200" b="1" dirty="0">
                <a:solidFill>
                  <a:srgbClr val="1B3A5C"/>
                </a:solidFill>
                <a:latin typeface="Book Antiqua" charset="0"/>
                <a:ea typeface="Book Antiqua" charset="0"/>
                <a:cs typeface="Book Antiqua" charset="0"/>
              </a:rPr>
              <a:t>Three Pillars of Presumptive Taxation</a:t>
            </a:r>
            <a:endParaRPr lang="en-US" sz="3200" dirty="0">
              <a:latin typeface="Book Antiqua" charset="0"/>
              <a:ea typeface="Book Antiqua" charset="0"/>
              <a:cs typeface="Book Antiqua" charset="0"/>
            </a:endParaRPr>
          </a:p>
        </p:txBody>
      </p:sp>
      <p:sp>
        <p:nvSpPr>
          <p:cNvPr id="5" name="Shape 3"/>
          <p:cNvSpPr/>
          <p:nvPr/>
        </p:nvSpPr>
        <p:spPr>
          <a:xfrm>
            <a:off x="377190" y="1968246"/>
            <a:ext cx="2663190" cy="3268123"/>
          </a:xfrm>
          <a:prstGeom prst="roundRect">
            <a:avLst>
              <a:gd name="adj" fmla="val 2575"/>
            </a:avLst>
          </a:prstGeom>
          <a:solidFill>
            <a:srgbClr val="F4F6F8"/>
          </a:solidFill>
          <a:ln w="9525">
            <a:solidFill>
              <a:srgbClr val="D9DEE3"/>
            </a:solidFill>
            <a:prstDash val="solid"/>
          </a:ln>
        </p:spPr>
        <p:txBody>
          <a:bodyPr/>
          <a:lstStyle/>
          <a:p>
            <a:endParaRPr lang="en-IN"/>
          </a:p>
        </p:txBody>
      </p:sp>
      <p:sp>
        <p:nvSpPr>
          <p:cNvPr id="6" name="Shape 4"/>
          <p:cNvSpPr/>
          <p:nvPr/>
        </p:nvSpPr>
        <p:spPr>
          <a:xfrm>
            <a:off x="1400175" y="2208276"/>
            <a:ext cx="617220" cy="617220"/>
          </a:xfrm>
          <a:prstGeom prst="roundRect">
            <a:avLst>
              <a:gd name="adj" fmla="val 50000"/>
            </a:avLst>
          </a:prstGeom>
          <a:solidFill>
            <a:schemeClr val="accent1">
              <a:lumMod val="75000"/>
            </a:schemeClr>
          </a:solidFill>
          <a:ln/>
        </p:spPr>
        <p:txBody>
          <a:bodyPr/>
          <a:lstStyle/>
          <a:p>
            <a:endParaRPr lang="en-IN"/>
          </a:p>
        </p:txBody>
      </p:sp>
      <p:pic>
        <p:nvPicPr>
          <p:cNvPr id="7" name="Image 0" descr="/home/claude/work/icons/briefcase_w.png"/>
          <p:cNvPicPr>
            <a:picLocks noChangeAspect="1"/>
          </p:cNvPicPr>
          <p:nvPr/>
        </p:nvPicPr>
        <p:blipFill>
          <a:blip r:embed="rId3"/>
          <a:stretch>
            <a:fillRect/>
          </a:stretch>
        </p:blipFill>
        <p:spPr>
          <a:xfrm>
            <a:off x="1516761" y="2324862"/>
            <a:ext cx="384048" cy="384048"/>
          </a:xfrm>
          <a:prstGeom prst="rect">
            <a:avLst/>
          </a:prstGeom>
        </p:spPr>
      </p:pic>
      <p:sp>
        <p:nvSpPr>
          <p:cNvPr id="8" name="Text 5"/>
          <p:cNvSpPr/>
          <p:nvPr/>
        </p:nvSpPr>
        <p:spPr>
          <a:xfrm>
            <a:off x="514350" y="2928366"/>
            <a:ext cx="2388870" cy="411480"/>
          </a:xfrm>
          <a:prstGeom prst="rect">
            <a:avLst/>
          </a:prstGeom>
          <a:noFill/>
          <a:ln/>
        </p:spPr>
        <p:txBody>
          <a:bodyPr wrap="square" rtlCol="0" anchor="t"/>
          <a:lstStyle/>
          <a:p>
            <a:pPr algn="ctr"/>
            <a:r>
              <a:rPr lang="en-US" sz="2000" b="1" dirty="0">
                <a:solidFill>
                  <a:srgbClr val="1B3A5C"/>
                </a:solidFill>
                <a:latin typeface="Book Antiqua" charset="0"/>
                <a:ea typeface="Book Antiqua" charset="0"/>
                <a:cs typeface="Book Antiqua" charset="0"/>
              </a:rPr>
              <a:t>Section 44AD</a:t>
            </a:r>
            <a:endParaRPr lang="en-US" sz="2000" dirty="0">
              <a:latin typeface="Book Antiqua" charset="0"/>
              <a:ea typeface="Book Antiqua" charset="0"/>
              <a:cs typeface="Book Antiqua" charset="0"/>
            </a:endParaRPr>
          </a:p>
          <a:p>
            <a:pPr algn="ctr"/>
            <a:r>
              <a:rPr lang="en-US" sz="2000" b="1" dirty="0">
                <a:solidFill>
                  <a:srgbClr val="1B3A5C"/>
                </a:solidFill>
                <a:latin typeface="Book Antiqua" charset="0"/>
                <a:ea typeface="Book Antiqua" charset="0"/>
                <a:cs typeface="Book Antiqua" charset="0"/>
              </a:rPr>
              <a:t>Small Business</a:t>
            </a:r>
            <a:endParaRPr lang="en-US" sz="2000" dirty="0">
              <a:latin typeface="Book Antiqua" charset="0"/>
              <a:ea typeface="Book Antiqua" charset="0"/>
              <a:cs typeface="Book Antiqua" charset="0"/>
            </a:endParaRPr>
          </a:p>
        </p:txBody>
      </p:sp>
      <p:sp>
        <p:nvSpPr>
          <p:cNvPr id="9" name="Text 6"/>
          <p:cNvSpPr/>
          <p:nvPr/>
        </p:nvSpPr>
        <p:spPr>
          <a:xfrm>
            <a:off x="446500" y="3802348"/>
            <a:ext cx="2456720" cy="1268762"/>
          </a:xfrm>
          <a:prstGeom prst="rect">
            <a:avLst/>
          </a:prstGeom>
          <a:noFill/>
          <a:ln/>
        </p:spPr>
        <p:txBody>
          <a:bodyPr wrap="square" rtlCol="0" anchor="t"/>
          <a:lstStyle/>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Individuals, HUF, Firms (not LLP)</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Turnover ≤ Rs. 2 Cr / 3 Cr</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8% (cash) / 6% (digital)</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5-year lock-in on opting out</a:t>
            </a:r>
            <a:endParaRPr lang="en-US" sz="1275" dirty="0">
              <a:latin typeface="Book Antiqua" charset="0"/>
              <a:ea typeface="Book Antiqua" charset="0"/>
              <a:cs typeface="Book Antiqua" charset="0"/>
            </a:endParaRPr>
          </a:p>
        </p:txBody>
      </p:sp>
      <p:sp>
        <p:nvSpPr>
          <p:cNvPr id="10" name="Shape 7"/>
          <p:cNvSpPr/>
          <p:nvPr/>
        </p:nvSpPr>
        <p:spPr>
          <a:xfrm>
            <a:off x="3246120" y="1968246"/>
            <a:ext cx="2663190" cy="3268123"/>
          </a:xfrm>
          <a:prstGeom prst="roundRect">
            <a:avLst>
              <a:gd name="adj" fmla="val 2575"/>
            </a:avLst>
          </a:prstGeom>
          <a:solidFill>
            <a:srgbClr val="F4F6F8"/>
          </a:solidFill>
          <a:ln w="9525">
            <a:solidFill>
              <a:srgbClr val="D9DEE3"/>
            </a:solidFill>
            <a:prstDash val="solid"/>
          </a:ln>
        </p:spPr>
        <p:txBody>
          <a:bodyPr/>
          <a:lstStyle/>
          <a:p>
            <a:endParaRPr lang="en-IN"/>
          </a:p>
        </p:txBody>
      </p:sp>
      <p:sp>
        <p:nvSpPr>
          <p:cNvPr id="11" name="Shape 8"/>
          <p:cNvSpPr/>
          <p:nvPr/>
        </p:nvSpPr>
        <p:spPr>
          <a:xfrm>
            <a:off x="4269105" y="2208276"/>
            <a:ext cx="617220" cy="617220"/>
          </a:xfrm>
          <a:prstGeom prst="roundRect">
            <a:avLst>
              <a:gd name="adj" fmla="val 50000"/>
            </a:avLst>
          </a:prstGeom>
          <a:solidFill>
            <a:schemeClr val="accent1">
              <a:lumMod val="75000"/>
            </a:schemeClr>
          </a:solidFill>
          <a:ln/>
        </p:spPr>
        <p:txBody>
          <a:bodyPr/>
          <a:lstStyle/>
          <a:p>
            <a:endParaRPr lang="en-IN"/>
          </a:p>
        </p:txBody>
      </p:sp>
      <p:pic>
        <p:nvPicPr>
          <p:cNvPr id="12" name="Image 1" descr="/home/claude/work/icons/tie_w.png"/>
          <p:cNvPicPr>
            <a:picLocks noChangeAspect="1"/>
          </p:cNvPicPr>
          <p:nvPr/>
        </p:nvPicPr>
        <p:blipFill>
          <a:blip r:embed="rId4"/>
          <a:stretch>
            <a:fillRect/>
          </a:stretch>
        </p:blipFill>
        <p:spPr>
          <a:xfrm>
            <a:off x="4385691" y="2324862"/>
            <a:ext cx="384048" cy="384048"/>
          </a:xfrm>
          <a:prstGeom prst="rect">
            <a:avLst/>
          </a:prstGeom>
        </p:spPr>
      </p:pic>
      <p:sp>
        <p:nvSpPr>
          <p:cNvPr id="13" name="Text 9"/>
          <p:cNvSpPr/>
          <p:nvPr/>
        </p:nvSpPr>
        <p:spPr>
          <a:xfrm>
            <a:off x="3383280" y="2928366"/>
            <a:ext cx="2388870" cy="411480"/>
          </a:xfrm>
          <a:prstGeom prst="rect">
            <a:avLst/>
          </a:prstGeom>
          <a:noFill/>
          <a:ln/>
        </p:spPr>
        <p:txBody>
          <a:bodyPr wrap="square" rtlCol="0" anchor="t"/>
          <a:lstStyle/>
          <a:p>
            <a:pPr algn="ctr"/>
            <a:r>
              <a:rPr lang="en-US" sz="2000" b="1" dirty="0">
                <a:solidFill>
                  <a:srgbClr val="1B3A5C"/>
                </a:solidFill>
                <a:latin typeface="Book Antiqua" charset="0"/>
                <a:ea typeface="Book Antiqua" charset="0"/>
                <a:cs typeface="Book Antiqua" charset="0"/>
              </a:rPr>
              <a:t>Section 44ADA</a:t>
            </a:r>
          </a:p>
          <a:p>
            <a:pPr algn="ctr"/>
            <a:r>
              <a:rPr lang="en-US" sz="2000" b="1" dirty="0">
                <a:solidFill>
                  <a:srgbClr val="1B3A5C"/>
                </a:solidFill>
                <a:latin typeface="Book Antiqua" charset="0"/>
                <a:ea typeface="Book Antiqua" charset="0"/>
                <a:cs typeface="Book Antiqua" charset="0"/>
              </a:rPr>
              <a:t>Professionals</a:t>
            </a:r>
          </a:p>
        </p:txBody>
      </p:sp>
      <p:sp>
        <p:nvSpPr>
          <p:cNvPr id="14" name="Text 10"/>
          <p:cNvSpPr/>
          <p:nvPr/>
        </p:nvSpPr>
        <p:spPr>
          <a:xfrm>
            <a:off x="3315430" y="3802348"/>
            <a:ext cx="2456720" cy="1268762"/>
          </a:xfrm>
          <a:prstGeom prst="rect">
            <a:avLst/>
          </a:prstGeom>
          <a:noFill/>
          <a:ln/>
        </p:spPr>
        <p:txBody>
          <a:bodyPr wrap="square" rtlCol="0" anchor="t"/>
          <a:lstStyle/>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Specified professions u/s 44AA(1) excl. LLP</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Gross receipts ≤ Rs. 50 L/75 L</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50% of gross receipts</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FF0000"/>
                </a:solidFill>
                <a:latin typeface="Book Antiqua" charset="0"/>
                <a:ea typeface="Book Antiqua" charset="0"/>
                <a:cs typeface="Book Antiqua" charset="0"/>
              </a:rPr>
              <a:t>No lock-in; yearly opt-in/out</a:t>
            </a:r>
          </a:p>
        </p:txBody>
      </p:sp>
      <p:sp>
        <p:nvSpPr>
          <p:cNvPr id="15" name="Shape 11"/>
          <p:cNvSpPr/>
          <p:nvPr/>
        </p:nvSpPr>
        <p:spPr>
          <a:xfrm>
            <a:off x="6115050" y="1968246"/>
            <a:ext cx="2663190" cy="3268123"/>
          </a:xfrm>
          <a:prstGeom prst="roundRect">
            <a:avLst>
              <a:gd name="adj" fmla="val 2575"/>
            </a:avLst>
          </a:prstGeom>
          <a:solidFill>
            <a:srgbClr val="F4F6F8"/>
          </a:solidFill>
          <a:ln w="9525">
            <a:solidFill>
              <a:srgbClr val="D9DEE3"/>
            </a:solidFill>
            <a:prstDash val="solid"/>
          </a:ln>
        </p:spPr>
        <p:txBody>
          <a:bodyPr/>
          <a:lstStyle/>
          <a:p>
            <a:endParaRPr lang="en-IN"/>
          </a:p>
        </p:txBody>
      </p:sp>
      <p:sp>
        <p:nvSpPr>
          <p:cNvPr id="16" name="Shape 12"/>
          <p:cNvSpPr/>
          <p:nvPr/>
        </p:nvSpPr>
        <p:spPr>
          <a:xfrm>
            <a:off x="7138035" y="2208276"/>
            <a:ext cx="617220" cy="617220"/>
          </a:xfrm>
          <a:prstGeom prst="roundRect">
            <a:avLst>
              <a:gd name="adj" fmla="val 50000"/>
            </a:avLst>
          </a:prstGeom>
          <a:solidFill>
            <a:schemeClr val="accent1">
              <a:lumMod val="75000"/>
            </a:schemeClr>
          </a:solidFill>
          <a:ln/>
        </p:spPr>
        <p:txBody>
          <a:bodyPr/>
          <a:lstStyle/>
          <a:p>
            <a:endParaRPr lang="en-IN"/>
          </a:p>
        </p:txBody>
      </p:sp>
      <p:pic>
        <p:nvPicPr>
          <p:cNvPr id="17" name="Image 2" descr="/home/claude/work/icons/truck_w.png"/>
          <p:cNvPicPr>
            <a:picLocks noChangeAspect="1"/>
          </p:cNvPicPr>
          <p:nvPr/>
        </p:nvPicPr>
        <p:blipFill>
          <a:blip r:embed="rId5"/>
          <a:stretch>
            <a:fillRect/>
          </a:stretch>
        </p:blipFill>
        <p:spPr>
          <a:xfrm>
            <a:off x="7254621" y="2324862"/>
            <a:ext cx="384048" cy="384048"/>
          </a:xfrm>
          <a:prstGeom prst="rect">
            <a:avLst/>
          </a:prstGeom>
        </p:spPr>
      </p:pic>
      <p:sp>
        <p:nvSpPr>
          <p:cNvPr id="18" name="Text 13"/>
          <p:cNvSpPr/>
          <p:nvPr/>
        </p:nvSpPr>
        <p:spPr>
          <a:xfrm>
            <a:off x="6252210" y="2928366"/>
            <a:ext cx="2388870" cy="411480"/>
          </a:xfrm>
          <a:prstGeom prst="rect">
            <a:avLst/>
          </a:prstGeom>
          <a:noFill/>
          <a:ln/>
        </p:spPr>
        <p:txBody>
          <a:bodyPr wrap="square" rtlCol="0" anchor="t"/>
          <a:lstStyle/>
          <a:p>
            <a:pPr algn="ctr"/>
            <a:r>
              <a:rPr lang="en-US" sz="2000" b="1" dirty="0">
                <a:solidFill>
                  <a:srgbClr val="1B3A5C"/>
                </a:solidFill>
                <a:latin typeface="Book Antiqua" charset="0"/>
                <a:ea typeface="Book Antiqua" charset="0"/>
                <a:cs typeface="Book Antiqua" charset="0"/>
              </a:rPr>
              <a:t>Section 44AE</a:t>
            </a:r>
            <a:endParaRPr lang="en-US" sz="2000" dirty="0">
              <a:latin typeface="Book Antiqua" charset="0"/>
              <a:ea typeface="Book Antiqua" charset="0"/>
              <a:cs typeface="Book Antiqua" charset="0"/>
            </a:endParaRPr>
          </a:p>
          <a:p>
            <a:pPr algn="ctr"/>
            <a:r>
              <a:rPr lang="en-US" sz="2000" b="1" dirty="0">
                <a:solidFill>
                  <a:srgbClr val="1B3A5C"/>
                </a:solidFill>
                <a:latin typeface="Book Antiqua" charset="0"/>
                <a:ea typeface="Book Antiqua" charset="0"/>
                <a:cs typeface="Book Antiqua" charset="0"/>
              </a:rPr>
              <a:t>Goods Carriage</a:t>
            </a:r>
            <a:endParaRPr lang="en-US" sz="2000" dirty="0">
              <a:latin typeface="Book Antiqua" charset="0"/>
              <a:ea typeface="Book Antiqua" charset="0"/>
              <a:cs typeface="Book Antiqua" charset="0"/>
            </a:endParaRPr>
          </a:p>
        </p:txBody>
      </p:sp>
      <p:sp>
        <p:nvSpPr>
          <p:cNvPr id="19" name="Text 14"/>
          <p:cNvSpPr/>
          <p:nvPr/>
        </p:nvSpPr>
        <p:spPr>
          <a:xfrm>
            <a:off x="6184360" y="3802348"/>
            <a:ext cx="2456720" cy="1268762"/>
          </a:xfrm>
          <a:prstGeom prst="rect">
            <a:avLst/>
          </a:prstGeom>
          <a:noFill/>
          <a:ln/>
        </p:spPr>
        <p:txBody>
          <a:bodyPr wrap="square" rtlCol="0" anchor="t"/>
          <a:lstStyle/>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Any assessee, ≤ 10 vehicles</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Rs. 1,000/ton (heavy) p.m.</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2B2B2B"/>
                </a:solidFill>
                <a:latin typeface="Book Antiqua" charset="0"/>
                <a:ea typeface="Book Antiqua" charset="0"/>
                <a:cs typeface="Book Antiqua" charset="0"/>
              </a:rPr>
              <a:t>Rs. 7,500 p.m. (other vehicles)</a:t>
            </a:r>
            <a:endParaRPr lang="en-US" sz="1275" dirty="0">
              <a:latin typeface="Book Antiqua" charset="0"/>
              <a:ea typeface="Book Antiqua" charset="0"/>
              <a:cs typeface="Book Antiqua" charset="0"/>
            </a:endParaRPr>
          </a:p>
          <a:p>
            <a:pPr marL="114300" indent="-114300">
              <a:lnSpc>
                <a:spcPct val="105000"/>
              </a:lnSpc>
              <a:spcAft>
                <a:spcPts val="450"/>
              </a:spcAft>
              <a:buSzPct val="100000"/>
              <a:buChar char="•"/>
            </a:pPr>
            <a:r>
              <a:rPr lang="en-US" sz="1275" dirty="0">
                <a:solidFill>
                  <a:srgbClr val="FF0000"/>
                </a:solidFill>
                <a:latin typeface="Book Antiqua" charset="0"/>
                <a:ea typeface="Book Antiqua" charset="0"/>
                <a:cs typeface="Book Antiqua" charset="0"/>
              </a:rPr>
              <a:t>No lock-in; audit if lower profit claimed</a:t>
            </a:r>
          </a:p>
        </p:txBody>
      </p:sp>
      <p:sp>
        <p:nvSpPr>
          <p:cNvPr id="25" name="Slide Number Placeholder 0"/>
          <p:cNvSpPr>
            <a:spLocks noGrp="1"/>
          </p:cNvSpPr>
          <p:nvPr>
            <p:ph type="sldNum" sz="quarter" idx="4294967295"/>
          </p:nvPr>
        </p:nvSpPr>
        <p:spPr>
          <a:xfrm>
            <a:off x="8743950" y="5781294"/>
            <a:ext cx="600000" cy="225000"/>
          </a:xfrm>
          <a:prstGeom prst="rect">
            <a:avLst/>
          </a:prstGeom>
          <a:extLst>
            <a:ext uri="{C572A759-6A51-4108-AA02-DFA0A04FC94B}">
              <ma14:wrappingTextBoxFlag xmlns:ma14="http://schemas.microsoft.com/office/mac/drawingml/2011/main" xmlns=""/>
            </a:ext>
          </a:extLst>
        </p:spPr>
        <p:txBody>
          <a:bodyPr/>
          <a:lstStyle>
            <a:lvl1pPr>
              <a:defRPr sz="750">
                <a:solidFill>
                  <a:srgbClr val="8A97A3"/>
                </a:solidFill>
                <a:latin typeface="Calibri"/>
                <a:ea typeface="Calibri"/>
                <a:cs typeface="Calibri"/>
              </a:defRPr>
            </a:lvl1pPr>
          </a:lstStyle>
          <a:p>
            <a:pPr algn="l"/>
            <a:fld id="{F7021451-1387-4CA6-816F-3879F97B5CBC}" type="slidenum">
              <a:rPr lang="en-US" b="0"/>
              <a:t>39</a:t>
            </a:fld>
            <a:endParaRPr lang="en-US"/>
          </a:p>
        </p:txBody>
      </p:sp>
    </p:spTree>
    <p:extLst>
      <p:ext uri="{BB962C8B-B14F-4D97-AF65-F5344CB8AC3E}">
        <p14:creationId xmlns:p14="http://schemas.microsoft.com/office/powerpoint/2010/main" val="1721850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Financial particulars of the Business [ITR-4]:</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US" b="1" u="sng" dirty="0">
                <a:solidFill>
                  <a:srgbClr val="000000"/>
                </a:solidFill>
                <a:latin typeface="Book Antiqua" pitchFamily="18" charset="0"/>
                <a:ea typeface="Calibri"/>
                <a:cs typeface="Times New Roman"/>
              </a:rPr>
              <a:t>Compulsory fields</a:t>
            </a:r>
            <a:r>
              <a:rPr lang="en-US" b="1" dirty="0">
                <a:solidFill>
                  <a:srgbClr val="000000"/>
                </a:solidFill>
                <a:latin typeface="Book Antiqua" pitchFamily="18" charset="0"/>
                <a:ea typeface="Calibri"/>
                <a:cs typeface="Times New Roman"/>
              </a:rPr>
              <a:t>: Sundry Creditors, Inventories, Sundry Debtors, </a:t>
            </a:r>
            <a:r>
              <a:rPr lang="en-US" b="1" u="sng" dirty="0">
                <a:solidFill>
                  <a:srgbClr val="002060"/>
                </a:solidFill>
                <a:latin typeface="Book Antiqua" pitchFamily="18" charset="0"/>
                <a:ea typeface="Calibri"/>
                <a:cs typeface="Times New Roman"/>
              </a:rPr>
              <a:t>Bank Balances</a:t>
            </a:r>
            <a:r>
              <a:rPr lang="en-US" b="1" dirty="0">
                <a:solidFill>
                  <a:srgbClr val="000000"/>
                </a:solidFill>
                <a:latin typeface="Book Antiqua" pitchFamily="18" charset="0"/>
                <a:ea typeface="Calibri"/>
                <a:cs typeface="Times New Roman"/>
              </a:rPr>
              <a:t>, Cash in hand. </a:t>
            </a:r>
            <a:r>
              <a:rPr lang="en-US" b="1" dirty="0">
                <a:solidFill>
                  <a:srgbClr val="FF0000"/>
                </a:solidFill>
                <a:latin typeface="Book Antiqua" pitchFamily="18" charset="0"/>
                <a:ea typeface="Calibri"/>
                <a:cs typeface="Times New Roman"/>
              </a:rPr>
              <a:t>[Bank Balance now mandatory from AY 2026-27]</a:t>
            </a:r>
            <a:endParaRPr lang="en-IN" b="1" dirty="0">
              <a:solidFill>
                <a:srgbClr val="FF0000"/>
              </a:solidFill>
              <a:latin typeface="Book Antiqua" pitchFamily="18" charset="0"/>
              <a:ea typeface="Calibri"/>
              <a:cs typeface="Times New Roman"/>
            </a:endParaRPr>
          </a:p>
        </p:txBody>
      </p:sp>
      <p:pic>
        <p:nvPicPr>
          <p:cNvPr id="29699" name="Picture 3"/>
          <p:cNvPicPr>
            <a:picLocks noChangeAspect="1" noChangeArrowheads="1"/>
          </p:cNvPicPr>
          <p:nvPr/>
        </p:nvPicPr>
        <p:blipFill>
          <a:blip r:embed="rId2"/>
          <a:srcRect/>
          <a:stretch>
            <a:fillRect/>
          </a:stretch>
        </p:blipFill>
        <p:spPr bwMode="auto">
          <a:xfrm>
            <a:off x="214313" y="1000108"/>
            <a:ext cx="8715375" cy="4933950"/>
          </a:xfrm>
          <a:prstGeom prst="rect">
            <a:avLst/>
          </a:prstGeom>
          <a:noFill/>
          <a:ln w="9525">
            <a:noFill/>
            <a:miter lim="800000"/>
            <a:headEnd/>
            <a:tailEnd/>
          </a:ln>
          <a:effectLst/>
        </p:spPr>
      </p:pic>
      <p:cxnSp>
        <p:nvCxnSpPr>
          <p:cNvPr id="3" name="Straight Arrow Connector 2"/>
          <p:cNvCxnSpPr/>
          <p:nvPr/>
        </p:nvCxnSpPr>
        <p:spPr>
          <a:xfrm flipH="1">
            <a:off x="2339752" y="4293096"/>
            <a:ext cx="1584176" cy="0"/>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Directorship Details [ITR-3]:</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a:p>
            <a:pPr marL="342900" lvl="0" indent="-342900" algn="just">
              <a:lnSpc>
                <a:spcPct val="150000"/>
              </a:lnSpc>
              <a:spcAft>
                <a:spcPts val="0"/>
              </a:spcAft>
              <a:buFont typeface="Wingdings"/>
              <a:buChar char=""/>
            </a:pPr>
            <a:endParaRPr lang="en-US" b="1" dirty="0">
              <a:solidFill>
                <a:srgbClr val="000000"/>
              </a:solidFill>
              <a:latin typeface="Book Antiqua" pitchFamily="18" charset="0"/>
              <a:ea typeface="Calibri"/>
              <a:cs typeface="Times New Roman"/>
            </a:endParaRPr>
          </a:p>
        </p:txBody>
      </p:sp>
      <p:pic>
        <p:nvPicPr>
          <p:cNvPr id="30722" name="Picture 2"/>
          <p:cNvPicPr>
            <a:picLocks noChangeAspect="1" noChangeArrowheads="1"/>
          </p:cNvPicPr>
          <p:nvPr/>
        </p:nvPicPr>
        <p:blipFill>
          <a:blip r:embed="rId2"/>
          <a:srcRect/>
          <a:stretch>
            <a:fillRect/>
          </a:stretch>
        </p:blipFill>
        <p:spPr bwMode="auto">
          <a:xfrm>
            <a:off x="214281" y="1076337"/>
            <a:ext cx="8687955" cy="5353059"/>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Directorship Details [ITR-3]:</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IN" b="1" dirty="0">
              <a:solidFill>
                <a:srgbClr val="FF0000"/>
              </a:solidFill>
              <a:latin typeface="Book Antiqua" pitchFamily="18" charset="0"/>
              <a:ea typeface="Calibri"/>
              <a:cs typeface="Times New Roman"/>
            </a:endParaRPr>
          </a:p>
        </p:txBody>
      </p:sp>
      <p:pic>
        <p:nvPicPr>
          <p:cNvPr id="31746" name="Picture 2"/>
          <p:cNvPicPr>
            <a:picLocks noChangeAspect="1" noChangeArrowheads="1"/>
          </p:cNvPicPr>
          <p:nvPr/>
        </p:nvPicPr>
        <p:blipFill>
          <a:blip r:embed="rId2"/>
          <a:srcRect/>
          <a:stretch>
            <a:fillRect/>
          </a:stretch>
        </p:blipFill>
        <p:spPr bwMode="auto">
          <a:xfrm>
            <a:off x="214282" y="1057678"/>
            <a:ext cx="8786874" cy="535741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Unlisted Shareholding [ITR-3]:</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endParaRPr lang="en-IN" b="1" dirty="0">
              <a:solidFill>
                <a:srgbClr val="FF0000"/>
              </a:solidFill>
              <a:latin typeface="Book Antiqua" pitchFamily="18" charset="0"/>
              <a:ea typeface="Calibri"/>
              <a:cs typeface="Times New Roman"/>
            </a:endParaRPr>
          </a:p>
        </p:txBody>
      </p:sp>
      <p:pic>
        <p:nvPicPr>
          <p:cNvPr id="32770" name="Picture 2"/>
          <p:cNvPicPr>
            <a:picLocks noChangeAspect="1" noChangeArrowheads="1"/>
          </p:cNvPicPr>
          <p:nvPr/>
        </p:nvPicPr>
        <p:blipFill>
          <a:blip r:embed="rId2"/>
          <a:srcRect l="3760"/>
          <a:stretch>
            <a:fillRect/>
          </a:stretch>
        </p:blipFill>
        <p:spPr bwMode="auto">
          <a:xfrm>
            <a:off x="0" y="1243013"/>
            <a:ext cx="9144000" cy="4371975"/>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Opting out from Section 115BAC [10-IEA]:</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IN" sz="2000" b="1" u="sng" dirty="0" err="1">
                <a:solidFill>
                  <a:srgbClr val="002060"/>
                </a:solidFill>
                <a:latin typeface="Book Antiqua" pitchFamily="18" charset="0"/>
                <a:ea typeface="Calibri"/>
                <a:cs typeface="Times New Roman"/>
              </a:rPr>
              <a:t>Assessee</a:t>
            </a:r>
            <a:r>
              <a:rPr lang="en-IN" sz="2000" b="1" u="sng" dirty="0">
                <a:solidFill>
                  <a:srgbClr val="002060"/>
                </a:solidFill>
                <a:latin typeface="Book Antiqua" pitchFamily="18" charset="0"/>
                <a:ea typeface="Calibri"/>
                <a:cs typeface="Times New Roman"/>
              </a:rPr>
              <a:t> having income from business or profession (ITR-3 / ITR-4)</a:t>
            </a:r>
            <a:r>
              <a:rPr lang="en-IN" sz="2000" b="1" dirty="0">
                <a:solidFill>
                  <a:srgbClr val="002060"/>
                </a:solidFill>
                <a:latin typeface="Book Antiqua" pitchFamily="18" charset="0"/>
                <a:ea typeface="Calibri"/>
                <a:cs typeface="Times New Roman"/>
              </a:rPr>
              <a:t>:</a:t>
            </a:r>
          </a:p>
          <a:p>
            <a:pPr marL="342900" lvl="0" indent="-342900" algn="just">
              <a:lnSpc>
                <a:spcPct val="150000"/>
              </a:lnSpc>
              <a:spcAft>
                <a:spcPts val="0"/>
              </a:spcAft>
            </a:pPr>
            <a:r>
              <a:rPr lang="en-IN" sz="2000" b="1" dirty="0">
                <a:latin typeface="Book Antiqua" pitchFamily="18" charset="0"/>
                <a:ea typeface="Calibri"/>
                <a:cs typeface="Times New Roman"/>
              </a:rPr>
              <a:t>	To opt out of the New Tax Regime, such a person will have to file Form 10-IEA on or before the due date of filing return of income u/s. 139(1) of the Act and date of filing Form 10-IEA and its Acknowledgment Number is required to be mentioned in ITR.</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u="sng" dirty="0">
                <a:solidFill>
                  <a:srgbClr val="002060"/>
                </a:solidFill>
                <a:latin typeface="Book Antiqua" pitchFamily="18" charset="0"/>
                <a:ea typeface="Calibri"/>
                <a:cs typeface="Times New Roman"/>
              </a:rPr>
              <a:t>NOT having income from business or profession (ITR-1 / ITR-2)</a:t>
            </a:r>
            <a:r>
              <a:rPr lang="en-IN" sz="2000" b="1" dirty="0">
                <a:solidFill>
                  <a:srgbClr val="002060"/>
                </a:solidFill>
                <a:latin typeface="Book Antiqua" pitchFamily="18" charset="0"/>
                <a:ea typeface="Calibri"/>
                <a:cs typeface="Times New Roman"/>
              </a:rPr>
              <a:t>:</a:t>
            </a:r>
          </a:p>
          <a:p>
            <a:pPr marL="342900" lvl="0" indent="-342900" algn="just">
              <a:lnSpc>
                <a:spcPct val="150000"/>
              </a:lnSpc>
              <a:spcAft>
                <a:spcPts val="0"/>
              </a:spcAft>
            </a:pPr>
            <a:r>
              <a:rPr lang="en-IN" sz="2000" b="1" dirty="0">
                <a:latin typeface="Book Antiqua" pitchFamily="18" charset="0"/>
                <a:ea typeface="Calibri"/>
                <a:cs typeface="Times New Roman"/>
              </a:rPr>
              <a:t>	If a person is not having any business income, then such person can Opt out from Section 115BAC by selecting to ‘opt out’ in ITR Form itself and Form 10-IEA is NOT required to be filed.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Section 80C Deductions: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lnSpcReduction="10000"/>
          </a:bodyPr>
          <a:lstStyle/>
          <a:p>
            <a:pPr marL="347472" indent="-347472" algn="just">
              <a:lnSpc>
                <a:spcPct val="150000"/>
              </a:lnSpc>
              <a:buSzPts val="2000"/>
              <a:buFont typeface="Wingdings"/>
              <a:buChar char="Ø"/>
            </a:pPr>
            <a:r>
              <a:rPr lang="en-US" sz="2000" b="1" dirty="0">
                <a:latin typeface="Book Antiqua"/>
                <a:ea typeface="Calibri"/>
                <a:cs typeface="Times New Roman"/>
              </a:rPr>
              <a:t>Deduction of </a:t>
            </a:r>
            <a:r>
              <a:rPr lang="en-US" sz="2000" b="1" dirty="0" err="1">
                <a:latin typeface="Book Antiqua"/>
                <a:ea typeface="Calibri"/>
                <a:cs typeface="Times New Roman"/>
              </a:rPr>
              <a:t>upto</a:t>
            </a:r>
            <a:r>
              <a:rPr lang="en-US" sz="2000" b="1" dirty="0">
                <a:latin typeface="Book Antiqua"/>
                <a:ea typeface="Calibri"/>
                <a:cs typeface="Times New Roman"/>
              </a:rPr>
              <a:t> Rs. 1,50,000/-.</a:t>
            </a:r>
            <a:endParaRPr lang="en-IN"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Deduction of LIC, PPF, </a:t>
            </a:r>
            <a:r>
              <a:rPr lang="en-IN" sz="2000" b="1" dirty="0" err="1">
                <a:latin typeface="Book Antiqua" pitchFamily="18" charset="0"/>
                <a:ea typeface="Calibri"/>
                <a:cs typeface="Times New Roman"/>
              </a:rPr>
              <a:t>Sukanya</a:t>
            </a:r>
            <a:r>
              <a:rPr lang="en-IN" sz="2000" b="1" dirty="0">
                <a:latin typeface="Book Antiqua" pitchFamily="18" charset="0"/>
                <a:ea typeface="Calibri"/>
                <a:cs typeface="Times New Roman"/>
              </a:rPr>
              <a:t> </a:t>
            </a:r>
            <a:r>
              <a:rPr lang="en-IN" sz="2000" b="1" dirty="0" err="1">
                <a:latin typeface="Book Antiqua" pitchFamily="18" charset="0"/>
                <a:ea typeface="Calibri"/>
                <a:cs typeface="Times New Roman"/>
              </a:rPr>
              <a:t>Samriddhi</a:t>
            </a:r>
            <a:r>
              <a:rPr lang="en-IN" sz="2000" b="1" dirty="0">
                <a:latin typeface="Book Antiqua" pitchFamily="18" charset="0"/>
                <a:ea typeface="Calibri"/>
                <a:cs typeface="Times New Roman"/>
              </a:rPr>
              <a:t>, Senior Citizen Saving Scheme (SCSS), PF, principal repayment of housing loan, ELSS, etc. are covered under section 80C of the Income Tax Act, 1961.</a:t>
            </a:r>
          </a:p>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Separate line item has to be used for claiming deduction of each category </a:t>
            </a:r>
            <a:r>
              <a:rPr lang="en-IN" sz="2000" b="1" dirty="0" err="1">
                <a:latin typeface="Book Antiqua" pitchFamily="18" charset="0"/>
                <a:ea typeface="Calibri"/>
                <a:cs typeface="Times New Roman"/>
              </a:rPr>
              <a:t>alongwith</a:t>
            </a:r>
            <a:r>
              <a:rPr lang="en-IN" sz="2000" b="1" dirty="0">
                <a:latin typeface="Book Antiqua" pitchFamily="18" charset="0"/>
                <a:ea typeface="Calibri"/>
                <a:cs typeface="Times New Roman"/>
              </a:rPr>
              <a:t> Policy number of Document identification number. If a person is claiming say deduction of Rs. 20,000 of LIC premium and Rs. 50,000 being deposited to PPF, then 2 separate entries should be made in the ITR Form </a:t>
            </a:r>
            <a:r>
              <a:rPr lang="en-IN" sz="2000" b="1" dirty="0" err="1">
                <a:latin typeface="Book Antiqua" pitchFamily="18" charset="0"/>
                <a:ea typeface="Calibri"/>
                <a:cs typeface="Times New Roman"/>
              </a:rPr>
              <a:t>alongwith</a:t>
            </a:r>
            <a:r>
              <a:rPr lang="en-IN" sz="2000" b="1" dirty="0">
                <a:latin typeface="Book Antiqua" pitchFamily="18" charset="0"/>
                <a:ea typeface="Calibri"/>
                <a:cs typeface="Times New Roman"/>
              </a:rPr>
              <a:t> policy number for LIC premium and PPF Account Number for claiming deduction of amount deposited in PPF Account. If deduction is claimed for </a:t>
            </a:r>
            <a:r>
              <a:rPr lang="en-IN" sz="2000" b="1" dirty="0" err="1">
                <a:latin typeface="Book Antiqua" pitchFamily="18" charset="0"/>
                <a:ea typeface="Calibri"/>
                <a:cs typeface="Times New Roman"/>
              </a:rPr>
              <a:t>Sukanya</a:t>
            </a:r>
            <a:r>
              <a:rPr lang="en-IN" sz="2000" b="1" dirty="0">
                <a:latin typeface="Book Antiqua" pitchFamily="18" charset="0"/>
                <a:ea typeface="Calibri"/>
                <a:cs typeface="Times New Roman"/>
              </a:rPr>
              <a:t> </a:t>
            </a:r>
            <a:r>
              <a:rPr lang="en-IN" sz="2000" b="1" dirty="0" err="1">
                <a:latin typeface="Book Antiqua" pitchFamily="18" charset="0"/>
                <a:ea typeface="Calibri"/>
                <a:cs typeface="Times New Roman"/>
              </a:rPr>
              <a:t>Samriddhi</a:t>
            </a:r>
            <a:r>
              <a:rPr lang="en-IN" sz="2000" b="1" dirty="0">
                <a:latin typeface="Book Antiqua" pitchFamily="18" charset="0"/>
                <a:ea typeface="Calibri"/>
                <a:cs typeface="Times New Roman"/>
              </a:rPr>
              <a:t> / principal repayment of housing loan, separate entries should be made </a:t>
            </a:r>
            <a:r>
              <a:rPr lang="en-IN" sz="2000" b="1" dirty="0" err="1">
                <a:latin typeface="Book Antiqua" pitchFamily="18" charset="0"/>
                <a:ea typeface="Calibri"/>
                <a:cs typeface="Times New Roman"/>
              </a:rPr>
              <a:t>alongwith</a:t>
            </a:r>
            <a:r>
              <a:rPr lang="en-IN" sz="2000" b="1" dirty="0">
                <a:latin typeface="Book Antiqua" pitchFamily="18" charset="0"/>
                <a:ea typeface="Calibri"/>
                <a:cs typeface="Times New Roman"/>
              </a:rPr>
              <a:t> document number.</a:t>
            </a:r>
          </a:p>
          <a:p>
            <a:pPr marL="342900" lvl="0" indent="-342900" algn="just">
              <a:lnSpc>
                <a:spcPct val="150000"/>
              </a:lnSpc>
              <a:spcAft>
                <a:spcPts val="0"/>
              </a:spcAft>
              <a:buFont typeface="Wingdings"/>
              <a:buChar char=""/>
            </a:pPr>
            <a:endParaRPr lang="en-IN" sz="2000" b="1" dirty="0">
              <a:latin typeface="Book Antiqua" pitchFamily="18" charset="0"/>
              <a:ea typeface="Calibri"/>
              <a:cs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Section 80D - Medical Insurance premium:</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lvl="0" indent="-342900" algn="just">
              <a:lnSpc>
                <a:spcPct val="150000"/>
              </a:lnSpc>
              <a:spcAft>
                <a:spcPts val="0"/>
              </a:spcAft>
              <a:buFont typeface="Wingdings"/>
              <a:buChar char=""/>
            </a:pPr>
            <a:r>
              <a:rPr lang="en-US" sz="2000" b="1" dirty="0">
                <a:latin typeface="Book Antiqua" pitchFamily="18" charset="0"/>
                <a:ea typeface="Calibri"/>
                <a:cs typeface="Times New Roman"/>
              </a:rPr>
              <a:t>Deduction Limit (Maximum: Rs. 75,000):</a:t>
            </a:r>
          </a:p>
          <a:p>
            <a:pPr marL="800100" lvl="1" indent="-342900" algn="just">
              <a:lnSpc>
                <a:spcPct val="150000"/>
              </a:lnSpc>
              <a:buFont typeface="Wingdings"/>
              <a:buChar char=""/>
            </a:pP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Rs. 25,000 for Self, Spouse and Children</a:t>
            </a:r>
          </a:p>
          <a:p>
            <a:pPr marL="800100" lvl="1" indent="-342900" algn="just">
              <a:lnSpc>
                <a:spcPct val="150000"/>
              </a:lnSpc>
              <a:buFont typeface="Wingdings"/>
              <a:buChar char=""/>
            </a:pP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Rs. 50,000 if senior citizen (aged 60 or above)</a:t>
            </a:r>
          </a:p>
          <a:p>
            <a:pPr marL="800100" lvl="1" indent="-342900" algn="just">
              <a:lnSpc>
                <a:spcPct val="150000"/>
              </a:lnSpc>
              <a:buFont typeface="Wingdings"/>
              <a:buChar char=""/>
            </a:pP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Rs. 25,000 for non-senior citizen parents</a:t>
            </a:r>
          </a:p>
          <a:p>
            <a:pPr marL="800100" lvl="1" indent="-342900" algn="just">
              <a:lnSpc>
                <a:spcPct val="150000"/>
              </a:lnSpc>
              <a:buFont typeface="Wingdings"/>
              <a:buChar char=""/>
            </a:pP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Rs. 50,000 for senior citizen parents (incl. medical expenses)</a:t>
            </a:r>
          </a:p>
          <a:p>
            <a:pPr marL="342900" indent="-342900" algn="just">
              <a:lnSpc>
                <a:spcPct val="150000"/>
              </a:lnSpc>
              <a:buFont typeface="Wingdings"/>
              <a:buChar char=""/>
            </a:pPr>
            <a:r>
              <a:rPr lang="en-US" sz="2000" b="1" dirty="0">
                <a:latin typeface="Book Antiqua" pitchFamily="18" charset="0"/>
                <a:ea typeface="Calibri"/>
                <a:cs typeface="Times New Roman"/>
              </a:rPr>
              <a:t>Deduction for Preventive Health Checkup of Rs. 5,000/- (can be in cash also)</a:t>
            </a:r>
          </a:p>
          <a:p>
            <a:pPr marL="342900" indent="-342900" algn="just">
              <a:lnSpc>
                <a:spcPct val="150000"/>
              </a:lnSpc>
              <a:buFont typeface="Wingdings"/>
              <a:buChar char=""/>
            </a:pPr>
            <a:r>
              <a:rPr lang="en-US" sz="2000" b="1" dirty="0">
                <a:latin typeface="Book Antiqua" pitchFamily="18" charset="0"/>
                <a:ea typeface="Calibri"/>
                <a:cs typeface="Times New Roman"/>
              </a:rPr>
              <a:t>No deduction if Medical insurance premium paid in Cash.</a:t>
            </a:r>
          </a:p>
          <a:p>
            <a:pPr marL="342900" indent="-342900" algn="just">
              <a:lnSpc>
                <a:spcPct val="150000"/>
              </a:lnSpc>
              <a:buFont typeface="Wingdings"/>
              <a:buChar char=""/>
            </a:pPr>
            <a:r>
              <a:rPr lang="en-US" sz="2000" b="1" dirty="0">
                <a:latin typeface="Book Antiqua" pitchFamily="18" charset="0"/>
                <a:ea typeface="Calibri"/>
                <a:cs typeface="Times New Roman"/>
              </a:rPr>
              <a:t>Disclosure requirement:</a:t>
            </a:r>
          </a:p>
          <a:p>
            <a:pPr marL="800100" lvl="1" indent="-342900" algn="just">
              <a:lnSpc>
                <a:spcPct val="150000"/>
              </a:lnSpc>
              <a:buFont typeface="Wingdings"/>
              <a:buChar char=""/>
            </a:pPr>
            <a:r>
              <a:rPr lang="en-US" sz="2000" b="1" dirty="0">
                <a:latin typeface="Book Antiqua" pitchFamily="18" charset="0"/>
                <a:ea typeface="Calibri"/>
                <a:cs typeface="Times New Roman"/>
              </a:rPr>
              <a:t>Name of the Insurer (Insurance Company)</a:t>
            </a:r>
          </a:p>
          <a:p>
            <a:pPr marL="800100" lvl="1" indent="-342900" algn="just">
              <a:lnSpc>
                <a:spcPct val="150000"/>
              </a:lnSpc>
              <a:buFont typeface="Wingdings"/>
              <a:buChar char=""/>
            </a:pPr>
            <a:r>
              <a:rPr lang="en-US" sz="2000" b="1" dirty="0">
                <a:latin typeface="Book Antiqua" pitchFamily="18" charset="0"/>
                <a:ea typeface="Calibri"/>
                <a:cs typeface="Times New Roman"/>
              </a:rPr>
              <a:t>Policy Number</a:t>
            </a:r>
          </a:p>
          <a:p>
            <a:pPr marL="800100" lvl="1" indent="-342900" algn="just">
              <a:lnSpc>
                <a:spcPct val="150000"/>
              </a:lnSpc>
              <a:buFont typeface="Wingdings"/>
              <a:buChar char=""/>
            </a:pPr>
            <a:r>
              <a:rPr lang="en-US" sz="2000" b="1" dirty="0">
                <a:latin typeface="Book Antiqua" pitchFamily="18" charset="0"/>
                <a:ea typeface="Calibri"/>
                <a:cs typeface="Times New Roman"/>
              </a:rPr>
              <a:t>Premium Amount</a:t>
            </a:r>
            <a:endParaRPr lang="en-IN" sz="2000" b="1" dirty="0">
              <a:latin typeface="Book Antiqua" pitchFamily="18" charset="0"/>
              <a:ea typeface="Calibri"/>
              <a:cs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Section 24(b) - Interest on Housing Loan:</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10000"/>
          </a:bodyPr>
          <a:lstStyle/>
          <a:p>
            <a:pPr marL="342900" lvl="0" indent="-342900" algn="just">
              <a:lnSpc>
                <a:spcPct val="150000"/>
              </a:lnSpc>
              <a:spcAft>
                <a:spcPts val="0"/>
              </a:spcAft>
              <a:buFont typeface="Wingdings"/>
              <a:buChar char=""/>
            </a:pPr>
            <a:r>
              <a:rPr lang="en-US" sz="2000" b="1" dirty="0">
                <a:latin typeface="Book Antiqua" pitchFamily="18" charset="0"/>
                <a:ea typeface="Calibri"/>
                <a:cs typeface="Times New Roman"/>
              </a:rPr>
              <a:t>Deduction available under the New tax Regime as well in respect of </a:t>
            </a:r>
            <a:r>
              <a:rPr lang="en-US" sz="2000" b="1" dirty="0">
                <a:solidFill>
                  <a:srgbClr val="00B050"/>
                </a:solidFill>
                <a:latin typeface="Book Antiqua" pitchFamily="18" charset="0"/>
                <a:ea typeface="Calibri"/>
                <a:cs typeface="Times New Roman"/>
              </a:rPr>
              <a:t>‘Let out Property’</a:t>
            </a:r>
            <a:r>
              <a:rPr lang="en-US" sz="2000" b="1" dirty="0">
                <a:latin typeface="Book Antiqua" pitchFamily="18" charset="0"/>
                <a:ea typeface="Calibri"/>
                <a:cs typeface="Times New Roman"/>
              </a:rPr>
              <a:t>.</a:t>
            </a:r>
          </a:p>
          <a:p>
            <a:pPr marL="342900" lvl="0" indent="-342900" algn="just">
              <a:lnSpc>
                <a:spcPct val="150000"/>
              </a:lnSpc>
              <a:spcAft>
                <a:spcPts val="0"/>
              </a:spcAft>
              <a:buFont typeface="Wingdings"/>
              <a:buChar char=""/>
            </a:pPr>
            <a:r>
              <a:rPr lang="en-US" sz="2000" b="1" dirty="0">
                <a:latin typeface="Book Antiqua" pitchFamily="18" charset="0"/>
                <a:ea typeface="Calibri"/>
                <a:cs typeface="Times New Roman"/>
              </a:rPr>
              <a:t>Deduction (Self Occupied Property): Maximum Rs. 2 </a:t>
            </a:r>
            <a:r>
              <a:rPr lang="en-US" sz="2000" b="1" dirty="0" err="1">
                <a:latin typeface="Book Antiqua" pitchFamily="18" charset="0"/>
                <a:ea typeface="Calibri"/>
                <a:cs typeface="Times New Roman"/>
              </a:rPr>
              <a:t>Lakhs</a:t>
            </a:r>
            <a:endParaRPr lang="en-US" sz="2000" b="1" dirty="0">
              <a:latin typeface="Book Antiqua" pitchFamily="18" charset="0"/>
              <a:ea typeface="Calibri"/>
              <a:cs typeface="Times New Roman"/>
            </a:endParaRPr>
          </a:p>
          <a:p>
            <a:pPr marL="342900" lvl="0" indent="-342900" algn="just">
              <a:lnSpc>
                <a:spcPct val="150000"/>
              </a:lnSpc>
              <a:spcAft>
                <a:spcPts val="0"/>
              </a:spcAft>
              <a:buFont typeface="Wingdings"/>
              <a:buChar char=""/>
            </a:pPr>
            <a:r>
              <a:rPr lang="en-US" sz="2000" b="1" dirty="0">
                <a:latin typeface="Book Antiqua" pitchFamily="18" charset="0"/>
                <a:ea typeface="Calibri"/>
                <a:cs typeface="Times New Roman"/>
              </a:rPr>
              <a:t>Deduction (Let Out Property): Interest can be claimed as deduction, even if above Rs. 2 </a:t>
            </a:r>
            <a:r>
              <a:rPr lang="en-US" sz="2000" b="1" dirty="0" err="1">
                <a:latin typeface="Book Antiqua" pitchFamily="18" charset="0"/>
                <a:ea typeface="Calibri"/>
                <a:cs typeface="Times New Roman"/>
              </a:rPr>
              <a:t>Lakhs</a:t>
            </a:r>
            <a:r>
              <a:rPr lang="en-US" sz="2000" b="1" dirty="0">
                <a:latin typeface="Book Antiqua" pitchFamily="18" charset="0"/>
                <a:ea typeface="Calibri"/>
                <a:cs typeface="Times New Roman"/>
              </a:rPr>
              <a:t>. However, set-off of House Property Loss of maximum </a:t>
            </a: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Rs. 2 </a:t>
            </a:r>
            <a:r>
              <a:rPr lang="en-US" sz="2000" b="1" dirty="0" err="1">
                <a:latin typeface="Book Antiqua" pitchFamily="18" charset="0"/>
                <a:ea typeface="Calibri"/>
                <a:cs typeface="Times New Roman"/>
              </a:rPr>
              <a:t>Lakhs</a:t>
            </a:r>
            <a:r>
              <a:rPr lang="en-US" sz="2000" b="1" dirty="0">
                <a:latin typeface="Book Antiqua" pitchFamily="18" charset="0"/>
                <a:ea typeface="Calibri"/>
                <a:cs typeface="Times New Roman"/>
              </a:rPr>
              <a:t> shall be allowed and remaining loss can be carried forward </a:t>
            </a: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subsequent 8 Assessment Years.</a:t>
            </a:r>
          </a:p>
          <a:p>
            <a:pPr marL="342900" lvl="0" indent="-342900" algn="just">
              <a:lnSpc>
                <a:spcPct val="150000"/>
              </a:lnSpc>
              <a:spcAft>
                <a:spcPts val="0"/>
              </a:spcAft>
              <a:buFont typeface="Wingdings"/>
              <a:buChar char=""/>
            </a:pPr>
            <a:r>
              <a:rPr lang="en-US" sz="2000" b="1" dirty="0">
                <a:latin typeface="Book Antiqua" pitchFamily="18" charset="0"/>
                <a:ea typeface="Calibri"/>
                <a:cs typeface="Times New Roman"/>
              </a:rPr>
              <a:t>Additional disclosure requirement:</a:t>
            </a:r>
          </a:p>
          <a:p>
            <a:pPr marL="800100" lvl="1" indent="-342900" algn="just">
              <a:lnSpc>
                <a:spcPct val="150000"/>
              </a:lnSpc>
              <a:buFont typeface="Wingdings"/>
              <a:buChar char=""/>
            </a:pPr>
            <a:r>
              <a:rPr lang="en-IN" sz="2000" b="1" dirty="0">
                <a:latin typeface="Book Antiqua" pitchFamily="18" charset="0"/>
                <a:ea typeface="Calibri"/>
                <a:cs typeface="Times New Roman"/>
              </a:rPr>
              <a:t>Loan taken from: Bank or Other than Bank.</a:t>
            </a:r>
          </a:p>
          <a:p>
            <a:pPr marL="800100" lvl="1" indent="-342900" algn="just">
              <a:lnSpc>
                <a:spcPct val="150000"/>
              </a:lnSpc>
              <a:buFont typeface="Wingdings"/>
              <a:buChar char=""/>
            </a:pPr>
            <a:r>
              <a:rPr lang="en-IN" sz="2000" b="1" dirty="0">
                <a:latin typeface="Book Antiqua" pitchFamily="18" charset="0"/>
                <a:ea typeface="Calibri"/>
                <a:cs typeface="Times New Roman"/>
              </a:rPr>
              <a:t>Name of the bank / institution / person from which the loan is taken</a:t>
            </a:r>
          </a:p>
          <a:p>
            <a:pPr marL="800100" lvl="1" indent="-342900" algn="just">
              <a:lnSpc>
                <a:spcPct val="150000"/>
              </a:lnSpc>
              <a:buFont typeface="Wingdings"/>
              <a:buChar char=""/>
            </a:pPr>
            <a:r>
              <a:rPr lang="en-IN" sz="2000" b="1" dirty="0">
                <a:latin typeface="Book Antiqua" pitchFamily="18" charset="0"/>
                <a:ea typeface="Calibri"/>
                <a:cs typeface="Times New Roman"/>
              </a:rPr>
              <a:t>Loan account Number of the bank / institution</a:t>
            </a:r>
          </a:p>
          <a:p>
            <a:pPr marL="800100" lvl="1" indent="-342900" algn="just">
              <a:lnSpc>
                <a:spcPct val="150000"/>
              </a:lnSpc>
              <a:buFont typeface="Wingdings"/>
              <a:buChar char=""/>
            </a:pPr>
            <a:r>
              <a:rPr lang="en-IN" sz="2000" b="1" dirty="0">
                <a:latin typeface="Book Antiqua" pitchFamily="18" charset="0"/>
                <a:ea typeface="Calibri"/>
                <a:cs typeface="Times New Roman"/>
              </a:rPr>
              <a:t>Total amount of loan</a:t>
            </a:r>
          </a:p>
          <a:p>
            <a:pPr marL="800100" lvl="1" indent="-342900" algn="just">
              <a:lnSpc>
                <a:spcPct val="150000"/>
              </a:lnSpc>
              <a:buFont typeface="Wingdings"/>
              <a:buChar char=""/>
            </a:pPr>
            <a:r>
              <a:rPr lang="en-IN" sz="2000" b="1" dirty="0">
                <a:latin typeface="Book Antiqua" pitchFamily="18" charset="0"/>
                <a:ea typeface="Calibri"/>
                <a:cs typeface="Times New Roman"/>
              </a:rPr>
              <a:t>Principal outstanding as on the last date of the financial year</a:t>
            </a:r>
          </a:p>
          <a:p>
            <a:pPr marL="800100" lvl="1" indent="-342900" algn="just">
              <a:lnSpc>
                <a:spcPct val="150000"/>
              </a:lnSpc>
              <a:buFont typeface="Wingdings"/>
              <a:buChar char=""/>
            </a:pPr>
            <a:r>
              <a:rPr lang="en-IN" sz="2000" b="1" dirty="0">
                <a:latin typeface="Book Antiqua" pitchFamily="18" charset="0"/>
                <a:ea typeface="Calibri"/>
                <a:cs typeface="Times New Roman"/>
              </a:rPr>
              <a:t>Interest on borrowed capital</a:t>
            </a:r>
          </a:p>
          <a:p>
            <a:pPr marL="800100" lvl="1" indent="-342900" algn="just">
              <a:lnSpc>
                <a:spcPct val="150000"/>
              </a:lnSpc>
              <a:buFont typeface="Wingdings"/>
              <a:buChar char=""/>
            </a:pPr>
            <a:endParaRPr lang="en-IN" sz="2000" b="1" dirty="0">
              <a:latin typeface="Book Antiqua" pitchFamily="18" charset="0"/>
              <a:ea typeface="Calibri"/>
              <a:cs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Deduction u/s. 80E / 80EE / 80EEA / 80EEB:</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10000"/>
          </a:bodyPr>
          <a:lstStyle/>
          <a:p>
            <a:pPr marL="342900" lvl="0" indent="-342900" algn="just">
              <a:lnSpc>
                <a:spcPct val="150000"/>
              </a:lnSpc>
              <a:spcAft>
                <a:spcPts val="0"/>
              </a:spcAft>
              <a:buFont typeface="Wingdings"/>
              <a:buChar char=""/>
            </a:pPr>
            <a:r>
              <a:rPr lang="en-IN" sz="2000" b="1" dirty="0">
                <a:latin typeface="Book Antiqua" pitchFamily="18" charset="0"/>
                <a:ea typeface="Calibri"/>
                <a:cs typeface="Times New Roman"/>
              </a:rPr>
              <a:t>Additional disclosure requirement for claiming deduction of interest on loan taken for higher education u/s. 80E, interest on housing loan u/s. 80EE and 80EEA, interest for purchase of Electric Vehicle (EV) u/s. 80EEB (available only under the Old Tax Regime)</a:t>
            </a:r>
            <a:r>
              <a:rPr lang="en-US" sz="2000" b="1" dirty="0">
                <a:latin typeface="Book Antiqua" pitchFamily="18" charset="0"/>
                <a:ea typeface="Calibri"/>
                <a:cs typeface="Times New Roman"/>
              </a:rPr>
              <a:t>:</a:t>
            </a:r>
          </a:p>
          <a:p>
            <a:pPr marL="800100" lvl="1" indent="-342900" algn="just">
              <a:lnSpc>
                <a:spcPct val="150000"/>
              </a:lnSpc>
              <a:buFont typeface="Wingdings"/>
              <a:buChar char=""/>
            </a:pPr>
            <a:r>
              <a:rPr lang="en-IN" sz="2000" b="1" dirty="0">
                <a:latin typeface="Book Antiqua" pitchFamily="18" charset="0"/>
                <a:ea typeface="Calibri"/>
                <a:cs typeface="Times New Roman"/>
              </a:rPr>
              <a:t>Loan taken from: Bank / Institution</a:t>
            </a:r>
          </a:p>
          <a:p>
            <a:pPr marL="800100" lvl="1" indent="-342900" algn="just">
              <a:lnSpc>
                <a:spcPct val="150000"/>
              </a:lnSpc>
              <a:buFont typeface="Wingdings"/>
              <a:buChar char=""/>
            </a:pPr>
            <a:r>
              <a:rPr lang="en-IN" sz="2000" b="1" dirty="0">
                <a:latin typeface="Book Antiqua" pitchFamily="18" charset="0"/>
                <a:ea typeface="Calibri"/>
                <a:cs typeface="Times New Roman"/>
              </a:rPr>
              <a:t>Name of the bank / institution from which the loan is taken</a:t>
            </a:r>
          </a:p>
          <a:p>
            <a:pPr marL="800100" lvl="1" indent="-342900" algn="just">
              <a:lnSpc>
                <a:spcPct val="150000"/>
              </a:lnSpc>
              <a:buFont typeface="Wingdings"/>
              <a:buChar char=""/>
            </a:pPr>
            <a:r>
              <a:rPr lang="en-IN" sz="2000" b="1" dirty="0">
                <a:latin typeface="Book Antiqua" pitchFamily="18" charset="0"/>
                <a:ea typeface="Calibri"/>
                <a:cs typeface="Times New Roman"/>
              </a:rPr>
              <a:t>Loan Account Number</a:t>
            </a:r>
          </a:p>
          <a:p>
            <a:pPr marL="800100" lvl="1" indent="-342900" algn="just">
              <a:lnSpc>
                <a:spcPct val="150000"/>
              </a:lnSpc>
              <a:buFont typeface="Wingdings"/>
              <a:buChar char=""/>
            </a:pPr>
            <a:r>
              <a:rPr lang="en-IN" sz="2000" b="1" dirty="0">
                <a:latin typeface="Book Antiqua" pitchFamily="18" charset="0"/>
                <a:ea typeface="Calibri"/>
                <a:cs typeface="Times New Roman"/>
              </a:rPr>
              <a:t>Date of sanction of Loan</a:t>
            </a:r>
          </a:p>
          <a:p>
            <a:pPr marL="800100" lvl="1" indent="-342900" algn="just">
              <a:lnSpc>
                <a:spcPct val="150000"/>
              </a:lnSpc>
              <a:buFont typeface="Wingdings"/>
              <a:buChar char=""/>
            </a:pPr>
            <a:r>
              <a:rPr lang="en-IN" sz="2000" b="1" dirty="0">
                <a:latin typeface="Book Antiqua" pitchFamily="18" charset="0"/>
                <a:ea typeface="Calibri"/>
                <a:cs typeface="Times New Roman"/>
              </a:rPr>
              <a:t>Total amount of loan</a:t>
            </a:r>
          </a:p>
          <a:p>
            <a:pPr marL="800100" lvl="1" indent="-342900" algn="just">
              <a:lnSpc>
                <a:spcPct val="150000"/>
              </a:lnSpc>
              <a:buFont typeface="Wingdings"/>
              <a:buChar char=""/>
            </a:pPr>
            <a:r>
              <a:rPr lang="en-IN" sz="2000" b="1" dirty="0">
                <a:latin typeface="Book Antiqua" pitchFamily="18" charset="0"/>
                <a:ea typeface="Calibri"/>
                <a:cs typeface="Times New Roman"/>
              </a:rPr>
              <a:t>Loan outstanding as on the last date of the financial year (i.e. as on 31.03.2026)</a:t>
            </a:r>
          </a:p>
          <a:p>
            <a:pPr marL="800100" lvl="1" indent="-342900" algn="just">
              <a:lnSpc>
                <a:spcPct val="150000"/>
              </a:lnSpc>
              <a:buFont typeface="Wingdings"/>
              <a:buChar char=""/>
            </a:pPr>
            <a:r>
              <a:rPr lang="en-IN" sz="2000" b="1" dirty="0">
                <a:latin typeface="Book Antiqua" pitchFamily="18" charset="0"/>
                <a:ea typeface="Calibri"/>
                <a:cs typeface="Times New Roman"/>
              </a:rPr>
              <a:t>Interest amount</a:t>
            </a:r>
          </a:p>
          <a:p>
            <a:pPr marL="800100" lvl="1" indent="-342900" algn="just">
              <a:lnSpc>
                <a:spcPct val="150000"/>
              </a:lnSpc>
              <a:buFont typeface="Wingdings"/>
              <a:buChar char=""/>
            </a:pPr>
            <a:r>
              <a:rPr lang="en-IN" sz="2000" b="1" dirty="0">
                <a:latin typeface="Book Antiqua" pitchFamily="18" charset="0"/>
                <a:ea typeface="Calibri"/>
                <a:cs typeface="Times New Roman"/>
              </a:rPr>
              <a:t>Vehicle Registration Number (for deduction of interest on loan u/s. 80EEB for purchasing E-Vehicle)</a:t>
            </a:r>
          </a:p>
          <a:p>
            <a:pPr marL="800100" lvl="1" indent="-342900" algn="just">
              <a:lnSpc>
                <a:spcPct val="150000"/>
              </a:lnSpc>
              <a:buFont typeface="Wingdings"/>
              <a:buChar char=""/>
            </a:pPr>
            <a:endParaRPr lang="en-IN" sz="2000" b="1" dirty="0">
              <a:latin typeface="Book Antiqua" pitchFamily="18" charset="0"/>
              <a:ea typeface="Calibri"/>
              <a:cs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Donation deductible u/s. 80G:</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20000"/>
          </a:bodyPr>
          <a:lstStyle/>
          <a:p>
            <a:pPr marL="342900" indent="-342900" algn="just">
              <a:lnSpc>
                <a:spcPct val="150000"/>
              </a:lnSpc>
              <a:buFont typeface="Wingdings"/>
              <a:buChar char=""/>
            </a:pPr>
            <a:r>
              <a:rPr lang="en-US" sz="2000" b="1" dirty="0">
                <a:latin typeface="Book Antiqua" pitchFamily="18" charset="0"/>
                <a:ea typeface="Calibri"/>
                <a:cs typeface="Times New Roman"/>
              </a:rPr>
              <a:t>Donations u/s. 80G are categorized for 100% deduction or 50% deduction, with or without limit of 10% of adjusted GTI (Old Regime)</a:t>
            </a:r>
          </a:p>
          <a:p>
            <a:pPr marL="342900" indent="-342900" algn="just">
              <a:lnSpc>
                <a:spcPct val="150000"/>
              </a:lnSpc>
              <a:buFont typeface="Wingdings"/>
              <a:buChar char=""/>
            </a:pPr>
            <a:r>
              <a:rPr lang="en-US" sz="2000" b="1" dirty="0">
                <a:latin typeface="Book Antiqua" pitchFamily="18" charset="0"/>
                <a:ea typeface="Calibri"/>
                <a:cs typeface="Times New Roman"/>
              </a:rPr>
              <a:t>Funds such as PM CARES, National </a:t>
            </a:r>
            <a:r>
              <a:rPr lang="en-US" sz="2000" b="1" dirty="0" err="1">
                <a:latin typeface="Book Antiqua" pitchFamily="18" charset="0"/>
                <a:ea typeface="Calibri"/>
                <a:cs typeface="Times New Roman"/>
              </a:rPr>
              <a:t>Defence</a:t>
            </a:r>
            <a:r>
              <a:rPr lang="en-US" sz="2000" b="1" dirty="0">
                <a:latin typeface="Book Antiqua" pitchFamily="18" charset="0"/>
                <a:ea typeface="Calibri"/>
                <a:cs typeface="Times New Roman"/>
              </a:rPr>
              <a:t> Fund, PM Drought Relief Fund, etc. are eligible for 100% deduction whereas ordinary NGO’s registered u/s. 80G are eligible for deduction of 50% of donation amount, subject to maximum 10% of adjusted GTI.</a:t>
            </a:r>
          </a:p>
          <a:p>
            <a:pPr marL="342900" indent="-342900" algn="just">
              <a:lnSpc>
                <a:spcPct val="150000"/>
              </a:lnSpc>
              <a:buFont typeface="Wingdings"/>
              <a:buChar char=""/>
            </a:pPr>
            <a:r>
              <a:rPr lang="en-US" sz="2000" b="1" dirty="0">
                <a:latin typeface="Book Antiqua" pitchFamily="18" charset="0"/>
                <a:ea typeface="Calibri"/>
                <a:cs typeface="Times New Roman"/>
              </a:rPr>
              <a:t>Donation above Rs. 2,000 should be through banking channel and donation </a:t>
            </a:r>
            <a:r>
              <a:rPr lang="en-US" sz="2000" b="1" dirty="0" err="1">
                <a:latin typeface="Book Antiqua" pitchFamily="18" charset="0"/>
                <a:ea typeface="Calibri"/>
                <a:cs typeface="Times New Roman"/>
              </a:rPr>
              <a:t>upto</a:t>
            </a:r>
            <a:r>
              <a:rPr lang="en-US" sz="2000" b="1" dirty="0">
                <a:latin typeface="Book Antiqua" pitchFamily="18" charset="0"/>
                <a:ea typeface="Calibri"/>
                <a:cs typeface="Times New Roman"/>
              </a:rPr>
              <a:t> Rs. 2,000 can be in Cash.</a:t>
            </a:r>
          </a:p>
          <a:p>
            <a:pPr marL="342900" indent="-342900" algn="just">
              <a:lnSpc>
                <a:spcPct val="150000"/>
              </a:lnSpc>
              <a:buFont typeface="Wingdings"/>
              <a:buChar char=""/>
            </a:pPr>
            <a:r>
              <a:rPr lang="en-US" sz="2000" b="1" dirty="0">
                <a:latin typeface="Book Antiqua" pitchFamily="18" charset="0"/>
                <a:ea typeface="Calibri"/>
                <a:cs typeface="Times New Roman"/>
              </a:rPr>
              <a:t>Donor should obtain Form 10BE from the </a:t>
            </a:r>
            <a:r>
              <a:rPr lang="en-US" sz="2000" b="1" dirty="0" err="1">
                <a:latin typeface="Book Antiqua" pitchFamily="18" charset="0"/>
                <a:ea typeface="Calibri"/>
                <a:cs typeface="Times New Roman"/>
              </a:rPr>
              <a:t>Donee</a:t>
            </a:r>
            <a:r>
              <a:rPr lang="en-US" sz="2000" b="1" dirty="0">
                <a:latin typeface="Book Antiqua" pitchFamily="18" charset="0"/>
                <a:ea typeface="Calibri"/>
                <a:cs typeface="Times New Roman"/>
              </a:rPr>
              <a:t> Organization.</a:t>
            </a:r>
          </a:p>
          <a:p>
            <a:pPr marL="342900" indent="-342900" algn="just">
              <a:lnSpc>
                <a:spcPct val="150000"/>
              </a:lnSpc>
              <a:buFont typeface="Wingdings"/>
              <a:buChar char=""/>
            </a:pPr>
            <a:r>
              <a:rPr lang="en-US" sz="2000" b="1" dirty="0">
                <a:latin typeface="Book Antiqua" pitchFamily="18" charset="0"/>
                <a:ea typeface="Calibri"/>
                <a:cs typeface="Times New Roman"/>
              </a:rPr>
              <a:t>Additional Disclosure Requirement:</a:t>
            </a:r>
          </a:p>
          <a:p>
            <a:pPr marL="800100" lvl="1" indent="-342900" algn="just">
              <a:lnSpc>
                <a:spcPct val="150000"/>
              </a:lnSpc>
              <a:buFont typeface="Wingdings"/>
              <a:buChar char=""/>
            </a:pPr>
            <a:r>
              <a:rPr lang="en-US" sz="2000" b="1" dirty="0">
                <a:latin typeface="Book Antiqua" pitchFamily="18" charset="0"/>
                <a:ea typeface="Calibri"/>
                <a:cs typeface="Times New Roman"/>
              </a:rPr>
              <a:t>PAN and Name of the </a:t>
            </a:r>
            <a:r>
              <a:rPr lang="en-US" sz="2000" b="1" dirty="0" err="1">
                <a:latin typeface="Book Antiqua" pitchFamily="18" charset="0"/>
                <a:ea typeface="Calibri"/>
                <a:cs typeface="Times New Roman"/>
              </a:rPr>
              <a:t>Donee</a:t>
            </a:r>
            <a:endParaRPr lang="en-US" sz="2000" b="1" dirty="0">
              <a:latin typeface="Book Antiqua" pitchFamily="18" charset="0"/>
              <a:ea typeface="Calibri"/>
              <a:cs typeface="Times New Roman"/>
            </a:endParaRPr>
          </a:p>
          <a:p>
            <a:pPr marL="800100" lvl="1" indent="-342900" algn="just">
              <a:lnSpc>
                <a:spcPct val="150000"/>
              </a:lnSpc>
              <a:buFont typeface="Wingdings"/>
              <a:buChar char=""/>
            </a:pPr>
            <a:r>
              <a:rPr lang="en-US" sz="2000" b="1" dirty="0">
                <a:latin typeface="Book Antiqua" pitchFamily="18" charset="0"/>
                <a:ea typeface="Calibri"/>
                <a:cs typeface="Times New Roman"/>
              </a:rPr>
              <a:t>Address</a:t>
            </a:r>
          </a:p>
          <a:p>
            <a:pPr marL="800100" lvl="1" indent="-342900" algn="just">
              <a:lnSpc>
                <a:spcPct val="150000"/>
              </a:lnSpc>
              <a:buFont typeface="Wingdings"/>
              <a:buChar char=""/>
            </a:pPr>
            <a:r>
              <a:rPr lang="en-US" sz="2000" b="1" dirty="0">
                <a:latin typeface="Book Antiqua" pitchFamily="18" charset="0"/>
                <a:ea typeface="Calibri"/>
                <a:cs typeface="Times New Roman"/>
              </a:rPr>
              <a:t>Donation Reference Number  / Receipt Number / 10BE ARN</a:t>
            </a:r>
          </a:p>
          <a:p>
            <a:pPr marL="800100" lvl="1" indent="-342900" algn="just">
              <a:lnSpc>
                <a:spcPct val="150000"/>
              </a:lnSpc>
              <a:buFont typeface="Wingdings"/>
              <a:buChar char=""/>
            </a:pPr>
            <a:r>
              <a:rPr lang="en-US" sz="2000" b="1" dirty="0">
                <a:latin typeface="Book Antiqua" pitchFamily="18" charset="0"/>
                <a:ea typeface="Calibri"/>
                <a:cs typeface="Times New Roman"/>
              </a:rPr>
              <a:t>Transaction Reference Number</a:t>
            </a:r>
          </a:p>
          <a:p>
            <a:pPr marL="800100" lvl="1" indent="-342900" algn="just">
              <a:lnSpc>
                <a:spcPct val="150000"/>
              </a:lnSpc>
              <a:buFont typeface="Wingdings"/>
              <a:buChar char=""/>
            </a:pPr>
            <a:r>
              <a:rPr lang="en-US" sz="2000" b="1" dirty="0">
                <a:latin typeface="Book Antiqua" pitchFamily="18" charset="0"/>
                <a:ea typeface="Calibri"/>
                <a:cs typeface="Times New Roman"/>
              </a:rPr>
              <a:t>IFSC Code</a:t>
            </a:r>
            <a:endParaRPr lang="en-IN" sz="2000" b="1" dirty="0">
              <a:latin typeface="Book Antiqua" pitchFamily="18" charset="0"/>
              <a:ea typeface="Calibri"/>
              <a:cs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20000"/>
          </a:bodyPr>
          <a:lstStyle/>
          <a:p>
            <a:pPr marL="342900" indent="-342900" algn="just">
              <a:lnSpc>
                <a:spcPct val="150000"/>
              </a:lnSpc>
              <a:buFont typeface="Wingdings"/>
              <a:buChar char=""/>
            </a:pPr>
            <a:r>
              <a:rPr lang="en-US" sz="2000" b="1" dirty="0">
                <a:latin typeface="Book Antiqua" pitchFamily="18" charset="0"/>
                <a:ea typeface="Calibri"/>
                <a:cs typeface="Times New Roman"/>
              </a:rPr>
              <a:t>Schedule FA requires reporting of Foreign Assets and Foreign Source Income.</a:t>
            </a:r>
          </a:p>
          <a:p>
            <a:pPr marL="342900" indent="-342900" algn="just">
              <a:lnSpc>
                <a:spcPct val="150000"/>
              </a:lnSpc>
              <a:buFont typeface="Wingdings"/>
              <a:buChar char=""/>
            </a:pPr>
            <a:r>
              <a:rPr lang="en-US" sz="2000" b="1" dirty="0">
                <a:latin typeface="Book Antiqua" pitchFamily="18" charset="0"/>
                <a:ea typeface="Calibri"/>
                <a:cs typeface="Times New Roman"/>
              </a:rPr>
              <a:t>Applicability: Only to residents and ordinarily resident (ROR) and not applicable to residents but not ordinarily residents (RNOR) or to non-residents (NR).</a:t>
            </a:r>
          </a:p>
          <a:p>
            <a:pPr marL="342900" indent="-342900" algn="just">
              <a:lnSpc>
                <a:spcPct val="150000"/>
              </a:lnSpc>
              <a:buFont typeface="Wingdings"/>
              <a:buChar char=""/>
            </a:pPr>
            <a:r>
              <a:rPr lang="en-US" sz="2000" b="1" dirty="0">
                <a:latin typeface="Book Antiqua" pitchFamily="18" charset="0"/>
                <a:ea typeface="Calibri"/>
                <a:cs typeface="Times New Roman"/>
              </a:rPr>
              <a:t>Details required to be reported in Schedule FA:</a:t>
            </a:r>
          </a:p>
          <a:p>
            <a:pPr marL="800100" lvl="1" indent="-342900" algn="just">
              <a:lnSpc>
                <a:spcPct val="150000"/>
              </a:lnSpc>
              <a:buFont typeface="Wingdings"/>
              <a:buChar char=""/>
            </a:pPr>
            <a:r>
              <a:rPr lang="en-US" sz="2000" b="1" dirty="0">
                <a:latin typeface="Book Antiqua" pitchFamily="18" charset="0"/>
                <a:ea typeface="Calibri"/>
                <a:cs typeface="Times New Roman"/>
              </a:rPr>
              <a:t>A1: Foreign Depository Accounts</a:t>
            </a:r>
          </a:p>
          <a:p>
            <a:pPr marL="800100" lvl="1" indent="-342900" algn="just">
              <a:lnSpc>
                <a:spcPct val="150000"/>
              </a:lnSpc>
              <a:buFont typeface="Wingdings"/>
              <a:buChar char=""/>
            </a:pPr>
            <a:r>
              <a:rPr lang="en-US" sz="2000" b="1" dirty="0">
                <a:latin typeface="Book Antiqua" pitchFamily="18" charset="0"/>
                <a:ea typeface="Calibri"/>
                <a:cs typeface="Times New Roman"/>
              </a:rPr>
              <a:t>A2: Foreign Custodial Accounts</a:t>
            </a:r>
          </a:p>
          <a:p>
            <a:pPr marL="800100" lvl="1" indent="-342900" algn="just">
              <a:lnSpc>
                <a:spcPct val="150000"/>
              </a:lnSpc>
              <a:buFont typeface="Wingdings"/>
              <a:buChar char=""/>
            </a:pPr>
            <a:r>
              <a:rPr lang="en-IN" sz="2000" b="1" dirty="0">
                <a:latin typeface="Book Antiqua" pitchFamily="18" charset="0"/>
                <a:ea typeface="Calibri"/>
                <a:cs typeface="Times New Roman"/>
              </a:rPr>
              <a:t>A3: Foreign Equity and Debt Interest</a:t>
            </a:r>
          </a:p>
          <a:p>
            <a:pPr marL="800100" lvl="1" indent="-342900" algn="just">
              <a:lnSpc>
                <a:spcPct val="150000"/>
              </a:lnSpc>
              <a:buFont typeface="Wingdings"/>
              <a:buChar char=""/>
            </a:pPr>
            <a:r>
              <a:rPr lang="en-IN" sz="2000" b="1" dirty="0">
                <a:latin typeface="Book Antiqua" pitchFamily="18" charset="0"/>
                <a:ea typeface="Calibri"/>
                <a:cs typeface="Times New Roman"/>
              </a:rPr>
              <a:t>B: Financial Interest in any Entity</a:t>
            </a:r>
          </a:p>
          <a:p>
            <a:pPr marL="800100" lvl="1" indent="-342900" algn="just">
              <a:lnSpc>
                <a:spcPct val="150000"/>
              </a:lnSpc>
              <a:buFont typeface="Wingdings"/>
              <a:buChar char=""/>
            </a:pPr>
            <a:r>
              <a:rPr lang="en-US" sz="2000" b="1" dirty="0">
                <a:latin typeface="Book Antiqua" pitchFamily="18" charset="0"/>
                <a:ea typeface="Calibri"/>
                <a:cs typeface="Times New Roman"/>
              </a:rPr>
              <a:t>C: Immovable Property</a:t>
            </a:r>
          </a:p>
          <a:p>
            <a:pPr marL="800100" lvl="1" indent="-342900" algn="just">
              <a:lnSpc>
                <a:spcPct val="150000"/>
              </a:lnSpc>
              <a:buFont typeface="Wingdings"/>
              <a:buChar char=""/>
            </a:pPr>
            <a:r>
              <a:rPr lang="en-US" sz="2000" b="1" dirty="0">
                <a:latin typeface="Book Antiqua" pitchFamily="18" charset="0"/>
                <a:ea typeface="Calibri"/>
                <a:cs typeface="Times New Roman"/>
              </a:rPr>
              <a:t>D: Any other Capital Asset</a:t>
            </a:r>
          </a:p>
          <a:p>
            <a:pPr marL="800100" lvl="1" indent="-342900" algn="just">
              <a:lnSpc>
                <a:spcPct val="150000"/>
              </a:lnSpc>
              <a:buFont typeface="Wingdings"/>
              <a:buChar char=""/>
            </a:pPr>
            <a:r>
              <a:rPr lang="en-IN" sz="2000" b="1" dirty="0">
                <a:latin typeface="Book Antiqua" pitchFamily="18" charset="0"/>
                <a:ea typeface="Calibri"/>
                <a:cs typeface="Times New Roman"/>
              </a:rPr>
              <a:t>E: Account(s) in which </a:t>
            </a:r>
            <a:r>
              <a:rPr lang="en-IN" sz="2000" b="1" dirty="0" err="1">
                <a:latin typeface="Book Antiqua" pitchFamily="18" charset="0"/>
                <a:ea typeface="Calibri"/>
                <a:cs typeface="Times New Roman"/>
              </a:rPr>
              <a:t>assessee</a:t>
            </a:r>
            <a:r>
              <a:rPr lang="en-IN" sz="2000" b="1" dirty="0">
                <a:latin typeface="Book Antiqua" pitchFamily="18" charset="0"/>
                <a:ea typeface="Calibri"/>
                <a:cs typeface="Times New Roman"/>
              </a:rPr>
              <a:t> is having signing authority</a:t>
            </a:r>
          </a:p>
          <a:p>
            <a:pPr marL="800100" lvl="1" indent="-342900" algn="just">
              <a:lnSpc>
                <a:spcPct val="150000"/>
              </a:lnSpc>
              <a:buFont typeface="Wingdings"/>
              <a:buChar char=""/>
            </a:pPr>
            <a:r>
              <a:rPr lang="en-IN" sz="2000" b="1" dirty="0">
                <a:latin typeface="Book Antiqua" pitchFamily="18" charset="0"/>
                <a:ea typeface="Calibri"/>
                <a:cs typeface="Times New Roman"/>
              </a:rPr>
              <a:t>F: Trusts, created under the laws of a country outside India (Trustee)</a:t>
            </a:r>
          </a:p>
          <a:p>
            <a:pPr marL="800100" lvl="1" indent="-342900" algn="just">
              <a:lnSpc>
                <a:spcPct val="150000"/>
              </a:lnSpc>
              <a:buFont typeface="Wingdings"/>
              <a:buChar char=""/>
            </a:pPr>
            <a:r>
              <a:rPr lang="en-IN" sz="2000" b="1" dirty="0">
                <a:latin typeface="Book Antiqua" pitchFamily="18" charset="0"/>
                <a:ea typeface="Calibri"/>
                <a:cs typeface="Times New Roman"/>
              </a:rPr>
              <a:t>G: Any other income derived from any source outside India</a:t>
            </a:r>
            <a:endParaRPr lang="en-US" sz="2000" b="1" dirty="0">
              <a:latin typeface="Book Antiqua" pitchFamily="18" charset="0"/>
              <a:ea typeface="Calibri"/>
              <a:cs typeface="Times New Roman"/>
            </a:endParaRPr>
          </a:p>
          <a:p>
            <a:pPr marL="342900" indent="-342900" algn="just">
              <a:lnSpc>
                <a:spcPct val="150000"/>
              </a:lnSpc>
              <a:buFont typeface="Wingdings"/>
              <a:buChar char=""/>
            </a:pPr>
            <a:endParaRPr lang="en-IN" sz="2000" b="1" dirty="0">
              <a:latin typeface="Book Antiqua" pitchFamily="18" charset="0"/>
              <a:ea typeface="Calibri"/>
              <a:cs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US" sz="2000" b="1" dirty="0">
                <a:latin typeface="Book Antiqua" pitchFamily="18" charset="0"/>
                <a:ea typeface="Calibri"/>
                <a:cs typeface="Times New Roman"/>
              </a:rPr>
              <a:t>A1: Foreign Depository Accounts (i.e. Bank Accounts)</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IN" sz="2000" b="1" dirty="0">
                <a:latin typeface="Book Antiqua" pitchFamily="18" charset="0"/>
                <a:ea typeface="Calibri"/>
                <a:cs typeface="Times New Roman"/>
              </a:rPr>
              <a:t>Accounts held in foreign depositories, including peak balance, closing balance, and gross interest paid or credited during the calendar year.</a:t>
            </a: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 Saving Bank Account in Bank of America, Wells Fargo, HSBC, etc. outside India.</a:t>
            </a:r>
          </a:p>
        </p:txBody>
      </p:sp>
      <p:pic>
        <p:nvPicPr>
          <p:cNvPr id="5" name="Picture 2"/>
          <p:cNvPicPr>
            <a:picLocks noChangeAspect="1" noChangeArrowheads="1"/>
          </p:cNvPicPr>
          <p:nvPr/>
        </p:nvPicPr>
        <p:blipFill>
          <a:blip r:embed="rId2"/>
          <a:srcRect/>
          <a:stretch>
            <a:fillRect/>
          </a:stretch>
        </p:blipFill>
        <p:spPr bwMode="auto">
          <a:xfrm>
            <a:off x="285720" y="1762132"/>
            <a:ext cx="8858248" cy="266700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lnSpcReduction="10000"/>
          </a:bodyPr>
          <a:lstStyle/>
          <a:p>
            <a:pPr algn="just">
              <a:lnSpc>
                <a:spcPct val="150000"/>
              </a:lnSpc>
            </a:pPr>
            <a:r>
              <a:rPr lang="en-US" sz="2000" b="1" dirty="0">
                <a:latin typeface="Book Antiqua" pitchFamily="18" charset="0"/>
                <a:ea typeface="Calibri"/>
                <a:cs typeface="Times New Roman"/>
              </a:rPr>
              <a:t>A2: Foreign Custodial Accounts</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IN" sz="2000" b="1" dirty="0">
                <a:latin typeface="Book Antiqua" pitchFamily="18" charset="0"/>
                <a:ea typeface="Calibri"/>
                <a:cs typeface="Times New Roman"/>
              </a:rPr>
              <a:t>Accounts maintained with foreign custodians, including peak balance, closing balance, and gross amounts paid or credited (specified by type: interest, dividend, proceeds from sale, or other income).</a:t>
            </a: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 Foreign Broker Account holding Shares / Mutual Funds / RSU’s, etc. such as Fidelity, E-Trade Account of Morgan Stanley</a:t>
            </a:r>
          </a:p>
        </p:txBody>
      </p:sp>
      <p:pic>
        <p:nvPicPr>
          <p:cNvPr id="2050" name="Picture 2"/>
          <p:cNvPicPr>
            <a:picLocks noChangeAspect="1" noChangeArrowheads="1"/>
          </p:cNvPicPr>
          <p:nvPr/>
        </p:nvPicPr>
        <p:blipFill>
          <a:blip r:embed="rId2"/>
          <a:srcRect/>
          <a:stretch>
            <a:fillRect/>
          </a:stretch>
        </p:blipFill>
        <p:spPr bwMode="auto">
          <a:xfrm>
            <a:off x="285720" y="1633545"/>
            <a:ext cx="8858280" cy="2867025"/>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US" sz="2000" b="1" dirty="0">
                <a:latin typeface="Book Antiqua" pitchFamily="18" charset="0"/>
                <a:ea typeface="Calibri"/>
                <a:cs typeface="Times New Roman"/>
              </a:rPr>
              <a:t>A3: </a:t>
            </a:r>
            <a:r>
              <a:rPr lang="en-IN" sz="2000" b="1" dirty="0">
                <a:latin typeface="Book Antiqua" pitchFamily="18" charset="0"/>
                <a:ea typeface="Calibri"/>
                <a:cs typeface="Times New Roman"/>
              </a:rPr>
              <a:t>Foreign Equity and Debt Interest</a:t>
            </a: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1400" b="1" dirty="0">
              <a:latin typeface="Book Antiqua" pitchFamily="18" charset="0"/>
              <a:ea typeface="Calibri"/>
              <a:cs typeface="Times New Roman"/>
            </a:endParaRPr>
          </a:p>
          <a:p>
            <a:pPr algn="just">
              <a:lnSpc>
                <a:spcPct val="150000"/>
              </a:lnSpc>
            </a:pPr>
            <a:r>
              <a:rPr lang="en-IN" sz="2000" b="1" dirty="0">
                <a:latin typeface="Book Antiqua" pitchFamily="18" charset="0"/>
                <a:ea typeface="Calibri"/>
                <a:cs typeface="Times New Roman"/>
              </a:rPr>
              <a:t>Investments in foreign equities and debt instruments, including initial value, peak value, closing value, gross interest paid, total gross amounts paid or credited, and proceeds from sale or redemption.</a:t>
            </a: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 Foreign Shares and Securities, ETF’s, Debentures, etc.</a:t>
            </a:r>
          </a:p>
        </p:txBody>
      </p:sp>
      <p:pic>
        <p:nvPicPr>
          <p:cNvPr id="3074" name="Picture 2"/>
          <p:cNvPicPr>
            <a:picLocks noChangeAspect="1" noChangeArrowheads="1"/>
          </p:cNvPicPr>
          <p:nvPr/>
        </p:nvPicPr>
        <p:blipFill>
          <a:blip r:embed="rId2"/>
          <a:srcRect/>
          <a:stretch>
            <a:fillRect/>
          </a:stretch>
        </p:blipFill>
        <p:spPr bwMode="auto">
          <a:xfrm>
            <a:off x="285719" y="1785926"/>
            <a:ext cx="8858281" cy="2071702"/>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IN" sz="2000" b="1" dirty="0">
                <a:latin typeface="Book Antiqua" pitchFamily="18" charset="0"/>
                <a:ea typeface="Calibri"/>
                <a:cs typeface="Times New Roman"/>
              </a:rPr>
              <a:t>B: Financial Interest in any Entity</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 Interest in US LLC, Shares of foreign subsidiary</a:t>
            </a:r>
            <a:endParaRPr lang="en-IN"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p:txBody>
      </p:sp>
      <p:pic>
        <p:nvPicPr>
          <p:cNvPr id="4098" name="Picture 2"/>
          <p:cNvPicPr>
            <a:picLocks noChangeAspect="1" noChangeArrowheads="1"/>
          </p:cNvPicPr>
          <p:nvPr/>
        </p:nvPicPr>
        <p:blipFill>
          <a:blip r:embed="rId2"/>
          <a:srcRect/>
          <a:stretch>
            <a:fillRect/>
          </a:stretch>
        </p:blipFill>
        <p:spPr bwMode="auto">
          <a:xfrm>
            <a:off x="285720" y="1704980"/>
            <a:ext cx="8858280" cy="243840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IN" sz="2000" b="1" dirty="0">
                <a:latin typeface="Book Antiqua" pitchFamily="18" charset="0"/>
                <a:ea typeface="Calibri"/>
                <a:cs typeface="Times New Roman"/>
              </a:rPr>
              <a:t>C: Immovable Property</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IN" sz="2000" b="1" dirty="0">
                <a:latin typeface="Book Antiqua" pitchFamily="18" charset="0"/>
                <a:ea typeface="Calibri"/>
                <a:cs typeface="Times New Roman"/>
              </a:rPr>
              <a:t>Details of foreign immovable property holdings, including investment value at cost, nature and amount of income derived, and the amount chargeable to tax in India, with reference to the relevant ITR schedule.</a:t>
            </a:r>
          </a:p>
          <a:p>
            <a:pPr algn="just">
              <a:lnSpc>
                <a:spcPct val="150000"/>
              </a:lnSpc>
            </a:pP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 Apartment, Land in any foreign country.</a:t>
            </a:r>
            <a:endParaRPr lang="en-IN"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p:txBody>
      </p:sp>
      <p:pic>
        <p:nvPicPr>
          <p:cNvPr id="5122" name="Picture 2"/>
          <p:cNvPicPr>
            <a:picLocks noChangeAspect="1" noChangeArrowheads="1"/>
          </p:cNvPicPr>
          <p:nvPr/>
        </p:nvPicPr>
        <p:blipFill>
          <a:blip r:embed="rId2"/>
          <a:srcRect/>
          <a:stretch>
            <a:fillRect/>
          </a:stretch>
        </p:blipFill>
        <p:spPr bwMode="auto">
          <a:xfrm>
            <a:off x="285721" y="1714504"/>
            <a:ext cx="8858280" cy="2286000"/>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IN" sz="2000" b="1" dirty="0">
                <a:latin typeface="Book Antiqua" pitchFamily="18" charset="0"/>
                <a:ea typeface="Calibri"/>
                <a:cs typeface="Times New Roman"/>
              </a:rPr>
              <a:t>D: Any other Capital Asset</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Examples: Overseas Crypto-currency, Digital currency, NFT, Gold, Silver or other valuable metals held outside India, Valuable paintings, sculptures, etc. (excluding any Stock in trade or business asset)</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p:txBody>
      </p:sp>
      <p:pic>
        <p:nvPicPr>
          <p:cNvPr id="6146" name="Picture 2"/>
          <p:cNvPicPr>
            <a:picLocks noChangeAspect="1" noChangeArrowheads="1"/>
          </p:cNvPicPr>
          <p:nvPr/>
        </p:nvPicPr>
        <p:blipFill>
          <a:blip r:embed="rId2"/>
          <a:srcRect/>
          <a:stretch>
            <a:fillRect/>
          </a:stretch>
        </p:blipFill>
        <p:spPr bwMode="auto">
          <a:xfrm>
            <a:off x="285720" y="1714488"/>
            <a:ext cx="8858280" cy="2238375"/>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IN" sz="2000" b="1" dirty="0">
                <a:latin typeface="Book Antiqua" pitchFamily="18" charset="0"/>
                <a:ea typeface="Calibri"/>
                <a:cs typeface="Times New Roman"/>
              </a:rPr>
              <a:t>E: Foreign Accounts with Signing Authority</a:t>
            </a: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endParaRPr lang="en-US" sz="2000" b="1" dirty="0">
              <a:latin typeface="Book Antiqua" pitchFamily="18" charset="0"/>
              <a:ea typeface="Calibri"/>
              <a:cs typeface="Times New Roman"/>
            </a:endParaRPr>
          </a:p>
          <a:p>
            <a:pPr algn="just">
              <a:lnSpc>
                <a:spcPct val="150000"/>
              </a:lnSpc>
            </a:pPr>
            <a:r>
              <a:rPr lang="en-US" sz="2000" b="1" dirty="0">
                <a:latin typeface="Book Antiqua" pitchFamily="18" charset="0"/>
                <a:ea typeface="Calibri"/>
                <a:cs typeface="Times New Roman"/>
              </a:rPr>
              <a:t>Examples: Bank accounts of Companies in which </a:t>
            </a:r>
            <a:r>
              <a:rPr lang="en-US" sz="2000" b="1" dirty="0" err="1">
                <a:latin typeface="Book Antiqua" pitchFamily="18" charset="0"/>
                <a:ea typeface="Calibri"/>
                <a:cs typeface="Times New Roman"/>
              </a:rPr>
              <a:t>assessee</a:t>
            </a:r>
            <a:r>
              <a:rPr lang="en-US" sz="2000" b="1" dirty="0">
                <a:latin typeface="Book Antiqua" pitchFamily="18" charset="0"/>
                <a:ea typeface="Calibri"/>
                <a:cs typeface="Times New Roman"/>
              </a:rPr>
              <a:t> is a director having signing authority</a:t>
            </a:r>
          </a:p>
        </p:txBody>
      </p:sp>
      <p:pic>
        <p:nvPicPr>
          <p:cNvPr id="7170" name="Picture 2"/>
          <p:cNvPicPr>
            <a:picLocks noChangeAspect="1" noChangeArrowheads="1"/>
          </p:cNvPicPr>
          <p:nvPr/>
        </p:nvPicPr>
        <p:blipFill>
          <a:blip r:embed="rId2"/>
          <a:srcRect/>
          <a:stretch>
            <a:fillRect/>
          </a:stretch>
        </p:blipFill>
        <p:spPr bwMode="auto">
          <a:xfrm>
            <a:off x="285721" y="1819275"/>
            <a:ext cx="8858280" cy="3219450"/>
          </a:xfrm>
          <a:prstGeom prst="rect">
            <a:avLst/>
          </a:prstGeom>
          <a:noFill/>
          <a:ln w="9525">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FA (Foreign Assets):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indent="-342900" algn="just">
              <a:lnSpc>
                <a:spcPct val="150000"/>
              </a:lnSpc>
              <a:buFont typeface="Wingdings"/>
              <a:buChar char=""/>
            </a:pPr>
            <a:r>
              <a:rPr lang="en-IN" sz="2000" b="1" dirty="0">
                <a:latin typeface="Book Antiqua" pitchFamily="18" charset="0"/>
                <a:ea typeface="Calibri"/>
                <a:cs typeface="Times New Roman"/>
              </a:rPr>
              <a:t>Enhancing Tax Transparency on Foreign Assets &amp; Income</a:t>
            </a:r>
          </a:p>
          <a:p>
            <a:pPr marL="342900" indent="-342900" algn="just">
              <a:lnSpc>
                <a:spcPct val="150000"/>
              </a:lnSpc>
              <a:buFont typeface="Wingdings"/>
              <a:buChar char=""/>
            </a:pPr>
            <a:r>
              <a:rPr lang="en-US" sz="2000" b="1" u="sng" dirty="0">
                <a:solidFill>
                  <a:srgbClr val="0070C0"/>
                </a:solidFill>
                <a:latin typeface="Book Antiqua" pitchFamily="18" charset="0"/>
                <a:ea typeface="Calibri"/>
                <a:cs typeface="Times New Roman"/>
              </a:rPr>
              <a:t>CRS - Common Reporting Standard (OECD)</a:t>
            </a:r>
            <a:r>
              <a:rPr lang="en-US" sz="2000" b="1" dirty="0">
                <a:latin typeface="Book Antiqua" pitchFamily="18" charset="0"/>
                <a:ea typeface="Calibri"/>
                <a:cs typeface="Times New Roman"/>
              </a:rPr>
              <a:t>:</a:t>
            </a:r>
          </a:p>
          <a:p>
            <a:pPr marL="342900" indent="-342900" algn="just">
              <a:lnSpc>
                <a:spcPct val="150000"/>
              </a:lnSpc>
            </a:pPr>
            <a:r>
              <a:rPr lang="en-IN" sz="2000" b="1" dirty="0">
                <a:latin typeface="Book Antiqua" pitchFamily="18" charset="0"/>
                <a:ea typeface="Calibri"/>
                <a:cs typeface="Times New Roman"/>
              </a:rPr>
              <a:t>	CRS, is an initiative of the OECD, requiring financial institutions to report information about financial accounts held by foreign residents to their respective tax jurisdictions. The </a:t>
            </a:r>
            <a:r>
              <a:rPr lang="en-IN" sz="2000" b="1" dirty="0">
                <a:solidFill>
                  <a:srgbClr val="0070C0"/>
                </a:solidFill>
                <a:latin typeface="Book Antiqua" pitchFamily="18" charset="0"/>
                <a:ea typeface="Calibri"/>
                <a:cs typeface="Times New Roman"/>
              </a:rPr>
              <a:t>G20</a:t>
            </a:r>
            <a:r>
              <a:rPr lang="en-IN" sz="2000" b="1" dirty="0">
                <a:latin typeface="Book Antiqua" pitchFamily="18" charset="0"/>
                <a:ea typeface="Calibri"/>
                <a:cs typeface="Times New Roman"/>
              </a:rPr>
              <a:t> and </a:t>
            </a:r>
            <a:r>
              <a:rPr lang="en-IN" sz="2000" b="1" dirty="0">
                <a:solidFill>
                  <a:srgbClr val="0070C0"/>
                </a:solidFill>
                <a:latin typeface="Book Antiqua" pitchFamily="18" charset="0"/>
                <a:ea typeface="Calibri"/>
                <a:cs typeface="Times New Roman"/>
              </a:rPr>
              <a:t>OECD</a:t>
            </a:r>
            <a:r>
              <a:rPr lang="en-IN" sz="2000" b="1" dirty="0">
                <a:latin typeface="Book Antiqua" pitchFamily="18" charset="0"/>
                <a:ea typeface="Calibri"/>
                <a:cs typeface="Times New Roman"/>
              </a:rPr>
              <a:t> countries working together developed a Common Reporting Standard (CRS) on </a:t>
            </a:r>
            <a:r>
              <a:rPr lang="en-IN" sz="2000" b="1" u="sng" dirty="0">
                <a:latin typeface="Book Antiqua" pitchFamily="18" charset="0"/>
                <a:ea typeface="Calibri"/>
                <a:cs typeface="Times New Roman"/>
              </a:rPr>
              <a:t>Automatic Exchange of Information</a:t>
            </a:r>
            <a:r>
              <a:rPr lang="en-IN" sz="2000" b="1" dirty="0">
                <a:latin typeface="Book Antiqua" pitchFamily="18" charset="0"/>
                <a:ea typeface="Calibri"/>
                <a:cs typeface="Times New Roman"/>
              </a:rPr>
              <a:t> (AEOI). This information is then exchanged with other jurisdictions annually.</a:t>
            </a:r>
            <a:endParaRPr lang="en-US" sz="2000" b="1" dirty="0">
              <a:latin typeface="Book Antiqua" pitchFamily="18" charset="0"/>
              <a:ea typeface="Calibri"/>
              <a:cs typeface="Times New Roman"/>
            </a:endParaRPr>
          </a:p>
          <a:p>
            <a:pPr marL="342900" indent="-342900" algn="just">
              <a:lnSpc>
                <a:spcPct val="150000"/>
              </a:lnSpc>
              <a:buFont typeface="Wingdings"/>
              <a:buChar char=""/>
            </a:pPr>
            <a:r>
              <a:rPr lang="en-US" sz="2000" b="1" u="sng" dirty="0">
                <a:latin typeface="Book Antiqua" pitchFamily="18" charset="0"/>
                <a:ea typeface="Calibri"/>
                <a:cs typeface="Times New Roman"/>
              </a:rPr>
              <a:t>FATCA - </a:t>
            </a:r>
            <a:r>
              <a:rPr lang="en-IN" sz="2000" b="1" u="sng" dirty="0">
                <a:latin typeface="Book Antiqua" pitchFamily="18" charset="0"/>
                <a:ea typeface="Calibri"/>
                <a:cs typeface="Times New Roman"/>
              </a:rPr>
              <a:t>Foreign Account Tax Compliance Act (FATCA)</a:t>
            </a:r>
            <a:r>
              <a:rPr lang="en-IN" sz="2000" b="1" dirty="0">
                <a:latin typeface="Book Antiqua" pitchFamily="18" charset="0"/>
                <a:ea typeface="Calibri"/>
                <a:cs typeface="Times New Roman"/>
              </a:rPr>
              <a:t>:</a:t>
            </a:r>
          </a:p>
          <a:p>
            <a:pPr marL="342900" indent="-342900" algn="just">
              <a:lnSpc>
                <a:spcPct val="150000"/>
              </a:lnSpc>
            </a:pPr>
            <a:r>
              <a:rPr lang="en-IN" sz="2000" b="1" dirty="0">
                <a:latin typeface="Book Antiqua" pitchFamily="18" charset="0"/>
                <a:ea typeface="Calibri"/>
                <a:cs typeface="Times New Roman"/>
              </a:rPr>
              <a:t>	FATCA, enacted by the United States, mandates foreign financial institutions to report accounts held by U.S. taxpayers to the IRS.</a:t>
            </a:r>
          </a:p>
          <a:p>
            <a:pPr marL="342900" indent="-342900" algn="just">
              <a:lnSpc>
                <a:spcPct val="150000"/>
              </a:lnSpc>
              <a:buFont typeface="Wingdings"/>
              <a:buChar char=""/>
            </a:pPr>
            <a:endParaRPr lang="en-IN" sz="2000" b="1" dirty="0">
              <a:latin typeface="Book Antiqua" pitchFamily="18" charset="0"/>
              <a:ea typeface="Calibri"/>
              <a:cs typeface="Times New Roman"/>
            </a:endParaRPr>
          </a:p>
          <a:p>
            <a:pPr marL="342900" indent="-342900" algn="just">
              <a:lnSpc>
                <a:spcPct val="150000"/>
              </a:lnSpc>
              <a:buFont typeface="Wingdings"/>
              <a:buChar char=""/>
            </a:pPr>
            <a:endParaRPr lang="en-US" sz="2000" b="1" dirty="0">
              <a:latin typeface="Book Antiqua" pitchFamily="18" charset="0"/>
              <a:ea typeface="Calibri"/>
              <a:cs typeface="Times New Roman"/>
            </a:endParaRPr>
          </a:p>
          <a:p>
            <a:pPr marL="342900" indent="-342900" algn="just">
              <a:lnSpc>
                <a:spcPct val="150000"/>
              </a:lnSpc>
              <a:buFont typeface="Wingdings"/>
              <a:buChar char=""/>
            </a:pPr>
            <a:endParaRPr lang="en-IN" sz="2000" b="1" dirty="0">
              <a:latin typeface="Book Antiqua" pitchFamily="18" charset="0"/>
              <a:ea typeface="Calibri"/>
              <a:cs typeface="Times New Roman"/>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Penalty for Non-Compliance [Schedule FA ]:</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lnSpcReduction="10000"/>
          </a:bodyPr>
          <a:lstStyle/>
          <a:p>
            <a:pPr algn="just">
              <a:lnSpc>
                <a:spcPct val="150000"/>
              </a:lnSpc>
            </a:pPr>
            <a:r>
              <a:rPr lang="en-IN" b="1" dirty="0">
                <a:latin typeface="Book Antiqua" pitchFamily="18" charset="0"/>
                <a:ea typeface="Calibri"/>
                <a:cs typeface="Times New Roman"/>
              </a:rPr>
              <a:t>Penalty under the Black Money (Undisclosed Foreign Income and Assets) and Imposition of Tax Act, 2015. (‘BMA’) [</a:t>
            </a:r>
            <a:r>
              <a:rPr lang="en-US" b="1" dirty="0">
                <a:latin typeface="Book Antiqua" pitchFamily="18" charset="0"/>
                <a:ea typeface="Calibri"/>
                <a:cs typeface="Times New Roman"/>
              </a:rPr>
              <a:t>Section 43 of BMA]</a:t>
            </a:r>
          </a:p>
          <a:p>
            <a:pPr algn="just">
              <a:lnSpc>
                <a:spcPct val="150000"/>
              </a:lnSpc>
            </a:pPr>
            <a:r>
              <a:rPr lang="en-IN" dirty="0">
                <a:latin typeface="Book Antiqua" pitchFamily="18" charset="0"/>
                <a:ea typeface="Calibri"/>
                <a:cs typeface="Times New Roman"/>
              </a:rPr>
              <a:t>“43. If any person, being a resident other than not ordinarily resident in India within the meaning of clause (6) of section 6 of the Income-tax Act, </a:t>
            </a:r>
            <a:r>
              <a:rPr lang="en-IN" b="1" u="sng" dirty="0">
                <a:latin typeface="Book Antiqua" pitchFamily="18" charset="0"/>
                <a:ea typeface="Calibri"/>
                <a:cs typeface="Times New Roman"/>
              </a:rPr>
              <a:t>who has furnished the return of income</a:t>
            </a:r>
            <a:r>
              <a:rPr lang="en-IN" dirty="0">
                <a:latin typeface="Book Antiqua" pitchFamily="18" charset="0"/>
                <a:ea typeface="Calibri"/>
                <a:cs typeface="Times New Roman"/>
              </a:rPr>
              <a:t> for any previous year under sub-section (1) or sub-section (4) or sub-section (5) of section 139 of the said Act,</a:t>
            </a:r>
            <a:r>
              <a:rPr lang="en-IN" b="1" u="sng" dirty="0">
                <a:latin typeface="Book Antiqua" pitchFamily="18" charset="0"/>
                <a:ea typeface="Calibri"/>
                <a:cs typeface="Times New Roman"/>
              </a:rPr>
              <a:t> fails to furnish any information or furnishes inaccurate particulars in such return relating to any asset (including financial interest in any entity) located outside India</a:t>
            </a:r>
            <a:r>
              <a:rPr lang="en-IN" dirty="0">
                <a:latin typeface="Book Antiqua" pitchFamily="18" charset="0"/>
                <a:ea typeface="Calibri"/>
                <a:cs typeface="Times New Roman"/>
              </a:rPr>
              <a:t>, held by him as a beneficial owner or otherwise, or in respect of which he was a beneficiary, or relating to any income from a source located outside India, at any time during such previous year, the Assessing Officer may direct that such person shall pay, by way of </a:t>
            </a:r>
            <a:r>
              <a:rPr lang="en-IN" b="1" u="sng" dirty="0">
                <a:latin typeface="Book Antiqua" pitchFamily="18" charset="0"/>
                <a:ea typeface="Calibri"/>
                <a:cs typeface="Times New Roman"/>
              </a:rPr>
              <a:t>penalty</a:t>
            </a:r>
            <a:r>
              <a:rPr lang="en-IN" dirty="0">
                <a:latin typeface="Book Antiqua" pitchFamily="18" charset="0"/>
                <a:ea typeface="Calibri"/>
                <a:cs typeface="Times New Roman"/>
              </a:rPr>
              <a:t>, a sum of </a:t>
            </a:r>
            <a:r>
              <a:rPr lang="en-IN" b="1" u="sng" dirty="0">
                <a:latin typeface="Book Antiqua" pitchFamily="18" charset="0"/>
                <a:ea typeface="Calibri"/>
                <a:cs typeface="Times New Roman"/>
              </a:rPr>
              <a:t>ten </a:t>
            </a:r>
            <a:r>
              <a:rPr lang="en-IN" b="1" u="sng" dirty="0" err="1">
                <a:latin typeface="Book Antiqua" pitchFamily="18" charset="0"/>
                <a:ea typeface="Calibri"/>
                <a:cs typeface="Times New Roman"/>
              </a:rPr>
              <a:t>lakh</a:t>
            </a:r>
            <a:r>
              <a:rPr lang="en-IN" b="1" u="sng" dirty="0">
                <a:latin typeface="Book Antiqua" pitchFamily="18" charset="0"/>
                <a:ea typeface="Calibri"/>
                <a:cs typeface="Times New Roman"/>
              </a:rPr>
              <a:t> rupees</a:t>
            </a:r>
            <a:r>
              <a:rPr lang="en-IN" dirty="0">
                <a:latin typeface="Book Antiqua" pitchFamily="18" charset="0"/>
                <a:ea typeface="Calibri"/>
                <a:cs typeface="Times New Roman"/>
              </a:rPr>
              <a:t>:</a:t>
            </a:r>
          </a:p>
          <a:p>
            <a:pPr algn="just">
              <a:lnSpc>
                <a:spcPct val="150000"/>
              </a:lnSpc>
            </a:pPr>
            <a:r>
              <a:rPr lang="en-IN" dirty="0">
                <a:latin typeface="Book Antiqua" pitchFamily="18" charset="0"/>
                <a:ea typeface="Calibri"/>
                <a:cs typeface="Times New Roman"/>
              </a:rPr>
              <a:t>Provided that this section shall not apply in respect of an asset, being one or more bank accounts having an aggregate balance which does not exceed a </a:t>
            </a:r>
            <a:r>
              <a:rPr lang="en-IN" u="sng" dirty="0">
                <a:latin typeface="Book Antiqua" pitchFamily="18" charset="0"/>
                <a:ea typeface="Calibri"/>
                <a:cs typeface="Times New Roman"/>
              </a:rPr>
              <a:t>value equivalent to five hundred thousand rupees</a:t>
            </a:r>
            <a:r>
              <a:rPr lang="en-IN" dirty="0">
                <a:latin typeface="Book Antiqua" pitchFamily="18" charset="0"/>
                <a:ea typeface="Calibri"/>
                <a:cs typeface="Times New Roman"/>
              </a:rPr>
              <a:t> at any time during the previous year”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Residential Status [Section 6]:</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85000" lnSpcReduction="20000"/>
          </a:bodyPr>
          <a:lstStyle/>
          <a:p>
            <a:pPr marL="342900" indent="-342900" algn="just">
              <a:lnSpc>
                <a:spcPct val="150000"/>
              </a:lnSpc>
            </a:pPr>
            <a:r>
              <a:rPr lang="en-IN" sz="2000" b="1" u="sng" dirty="0">
                <a:latin typeface="Book Antiqua" pitchFamily="18" charset="0"/>
                <a:ea typeface="Calibri"/>
                <a:cs typeface="Times New Roman"/>
              </a:rPr>
              <a:t>RESIDENT AND ORDINARILY RESIDENT (ROR)</a:t>
            </a:r>
            <a:r>
              <a:rPr lang="en-IN" sz="2000" b="1" dirty="0">
                <a:latin typeface="Book Antiqua" pitchFamily="18" charset="0"/>
                <a:ea typeface="Calibri"/>
                <a:cs typeface="Times New Roman"/>
              </a:rPr>
              <a:t>:</a:t>
            </a:r>
          </a:p>
          <a:p>
            <a:pPr marL="342900" indent="-342900" algn="just">
              <a:lnSpc>
                <a:spcPct val="150000"/>
              </a:lnSpc>
              <a:buFont typeface="Wingdings"/>
              <a:buChar char=""/>
            </a:pPr>
            <a:r>
              <a:rPr lang="en-IN" sz="2000" b="1" dirty="0">
                <a:latin typeface="Book Antiqua" pitchFamily="18" charset="0"/>
                <a:ea typeface="Calibri"/>
                <a:cs typeface="Times New Roman"/>
              </a:rPr>
              <a:t>You were in India for </a:t>
            </a:r>
            <a:r>
              <a:rPr lang="en-IN" sz="2000" b="1" dirty="0">
                <a:solidFill>
                  <a:srgbClr val="00B050"/>
                </a:solidFill>
                <a:latin typeface="Book Antiqua" pitchFamily="18" charset="0"/>
                <a:ea typeface="Calibri"/>
                <a:cs typeface="Times New Roman"/>
              </a:rPr>
              <a:t>182 days or more</a:t>
            </a:r>
            <a:r>
              <a:rPr lang="en-IN" sz="2000" b="1" dirty="0">
                <a:latin typeface="Book Antiqua" pitchFamily="18" charset="0"/>
                <a:ea typeface="Calibri"/>
                <a:cs typeface="Times New Roman"/>
              </a:rPr>
              <a:t> during the previous year [section 6(1)(a)]</a:t>
            </a:r>
          </a:p>
          <a:p>
            <a:pPr marL="342900" indent="-342900" algn="just">
              <a:lnSpc>
                <a:spcPct val="150000"/>
              </a:lnSpc>
              <a:buFont typeface="Wingdings"/>
              <a:buChar char=""/>
            </a:pPr>
            <a:r>
              <a:rPr lang="en-IN" sz="2000" b="1" dirty="0">
                <a:latin typeface="Book Antiqua" pitchFamily="18" charset="0"/>
                <a:ea typeface="Calibri"/>
                <a:cs typeface="Times New Roman"/>
              </a:rPr>
              <a:t>You were in India for </a:t>
            </a:r>
            <a:r>
              <a:rPr lang="en-IN" sz="2000" b="1" dirty="0">
                <a:solidFill>
                  <a:srgbClr val="00B050"/>
                </a:solidFill>
                <a:latin typeface="Book Antiqua" pitchFamily="18" charset="0"/>
                <a:ea typeface="Calibri"/>
                <a:cs typeface="Times New Roman"/>
              </a:rPr>
              <a:t>60 days or more</a:t>
            </a:r>
            <a:r>
              <a:rPr lang="en-IN" sz="2000" b="1" dirty="0">
                <a:latin typeface="Book Antiqua" pitchFamily="18" charset="0"/>
                <a:ea typeface="Calibri"/>
                <a:cs typeface="Times New Roman"/>
              </a:rPr>
              <a:t> during the previous year, </a:t>
            </a:r>
            <a:r>
              <a:rPr lang="en-IN" sz="2000" b="1" dirty="0">
                <a:solidFill>
                  <a:srgbClr val="00B050"/>
                </a:solidFill>
                <a:latin typeface="Book Antiqua" pitchFamily="18" charset="0"/>
                <a:ea typeface="Calibri"/>
                <a:cs typeface="Times New Roman"/>
              </a:rPr>
              <a:t>and</a:t>
            </a:r>
            <a:r>
              <a:rPr lang="en-IN" sz="2000" b="1" dirty="0">
                <a:latin typeface="Book Antiqua" pitchFamily="18" charset="0"/>
                <a:ea typeface="Calibri"/>
                <a:cs typeface="Times New Roman"/>
              </a:rPr>
              <a:t> have been in India for </a:t>
            </a:r>
            <a:r>
              <a:rPr lang="en-IN" sz="2000" b="1" dirty="0">
                <a:solidFill>
                  <a:srgbClr val="00B050"/>
                </a:solidFill>
                <a:latin typeface="Book Antiqua" pitchFamily="18" charset="0"/>
                <a:ea typeface="Calibri"/>
                <a:cs typeface="Times New Roman"/>
              </a:rPr>
              <a:t>365 days or more within the 4 preceding years</a:t>
            </a:r>
            <a:r>
              <a:rPr lang="en-IN" sz="2000" b="1" dirty="0">
                <a:latin typeface="Book Antiqua" pitchFamily="18" charset="0"/>
                <a:ea typeface="Calibri"/>
                <a:cs typeface="Times New Roman"/>
              </a:rPr>
              <a:t> [section (6)(1)(c)] [where Explanation 1 is not applicable]</a:t>
            </a:r>
          </a:p>
          <a:p>
            <a:pPr marL="342900" indent="-342900" algn="just">
              <a:lnSpc>
                <a:spcPct val="150000"/>
              </a:lnSpc>
              <a:buFont typeface="Wingdings"/>
              <a:buChar char=""/>
            </a:pPr>
            <a:r>
              <a:rPr lang="en-IN" sz="2000" b="1" dirty="0">
                <a:latin typeface="Book Antiqua" pitchFamily="18" charset="0"/>
                <a:ea typeface="Calibri"/>
                <a:cs typeface="Times New Roman"/>
              </a:rPr>
              <a:t>You are a citizen of India, who left India, for the purpose of employment, as a member of the crew of an Indian ship and were in India for 182 days or more during the previous year and 365 days or more within the preceding 4 years [Explanation 1(a) of section  (6)(1)(c)]</a:t>
            </a:r>
          </a:p>
          <a:p>
            <a:pPr marL="342900" indent="-342900" algn="just">
              <a:lnSpc>
                <a:spcPct val="150000"/>
              </a:lnSpc>
              <a:buFont typeface="Wingdings"/>
              <a:buChar char=""/>
            </a:pPr>
            <a:r>
              <a:rPr lang="en-IN" sz="2000" b="1" dirty="0">
                <a:latin typeface="Book Antiqua" pitchFamily="18" charset="0"/>
                <a:ea typeface="Calibri"/>
                <a:cs typeface="Times New Roman"/>
              </a:rPr>
              <a:t>You are a citizen of India or a person of Indian origin and have come on a visit to India during the previous year and were in India for:</a:t>
            </a:r>
          </a:p>
          <a:p>
            <a:pPr marL="800100" lvl="1" indent="-342900" algn="just">
              <a:lnSpc>
                <a:spcPct val="150000"/>
              </a:lnSpc>
              <a:buFont typeface="Wingdings"/>
              <a:buChar char=""/>
            </a:pPr>
            <a:r>
              <a:rPr lang="en-IN" sz="2000" b="1" dirty="0">
                <a:latin typeface="Book Antiqua" pitchFamily="18" charset="0"/>
                <a:ea typeface="Calibri"/>
                <a:cs typeface="Times New Roman"/>
              </a:rPr>
              <a:t>182 days or more during the previous year and 365 days or more within the preceding 4 years; or</a:t>
            </a:r>
          </a:p>
          <a:p>
            <a:pPr marL="800100" lvl="1" indent="-342900" algn="just">
              <a:lnSpc>
                <a:spcPct val="150000"/>
              </a:lnSpc>
              <a:buFont typeface="Wingdings"/>
              <a:buChar char=""/>
            </a:pPr>
            <a:r>
              <a:rPr lang="en-IN" sz="2000" b="1" dirty="0">
                <a:latin typeface="Book Antiqua" pitchFamily="18" charset="0"/>
                <a:ea typeface="Calibri"/>
                <a:cs typeface="Times New Roman"/>
              </a:rPr>
              <a:t>120 days or more during the previous year and 365 days or more within the preceding 4 years if the total income, other than income from foreign sources, exceeds Rs. 15 </a:t>
            </a:r>
            <a:r>
              <a:rPr lang="en-IN" sz="2000" b="1" dirty="0" err="1">
                <a:latin typeface="Book Antiqua" pitchFamily="18" charset="0"/>
                <a:ea typeface="Calibri"/>
                <a:cs typeface="Times New Roman"/>
              </a:rPr>
              <a:t>lakh</a:t>
            </a:r>
            <a:r>
              <a:rPr lang="en-IN" sz="2000" b="1" dirty="0">
                <a:latin typeface="Book Antiqua" pitchFamily="18" charset="0"/>
                <a:ea typeface="Calibri"/>
                <a:cs typeface="Times New Roman"/>
              </a:rPr>
              <a:t>.  [Explanation 1(b) of section (6)(1)(c)]</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Residential Status [Section 6]:</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10000"/>
          </a:bodyPr>
          <a:lstStyle/>
          <a:p>
            <a:pPr marL="342900" indent="-342900" algn="just">
              <a:lnSpc>
                <a:spcPct val="150000"/>
              </a:lnSpc>
            </a:pPr>
            <a:r>
              <a:rPr lang="en-IN" sz="2000" b="1" u="sng" dirty="0">
                <a:latin typeface="Book Antiqua" pitchFamily="18" charset="0"/>
                <a:ea typeface="Calibri"/>
                <a:cs typeface="Times New Roman"/>
              </a:rPr>
              <a:t>RESIDENT BUT NOT ORDINARILY RESIDENT (RNOR)</a:t>
            </a:r>
            <a:r>
              <a:rPr lang="en-IN" sz="2000" b="1" dirty="0">
                <a:latin typeface="Book Antiqua" pitchFamily="18" charset="0"/>
                <a:ea typeface="Calibri"/>
                <a:cs typeface="Times New Roman"/>
              </a:rPr>
              <a:t>:</a:t>
            </a:r>
          </a:p>
          <a:p>
            <a:pPr marL="342900" indent="-342900" algn="just">
              <a:lnSpc>
                <a:spcPct val="150000"/>
              </a:lnSpc>
              <a:buFont typeface="Wingdings"/>
              <a:buChar char=""/>
            </a:pPr>
            <a:r>
              <a:rPr lang="en-IN" sz="2000" b="1" dirty="0">
                <a:latin typeface="Book Antiqua" pitchFamily="18" charset="0"/>
                <a:ea typeface="Calibri"/>
                <a:cs typeface="Times New Roman"/>
              </a:rPr>
              <a:t>You have been a </a:t>
            </a:r>
            <a:r>
              <a:rPr lang="en-IN" sz="2000" b="1" dirty="0">
                <a:solidFill>
                  <a:srgbClr val="00B050"/>
                </a:solidFill>
                <a:latin typeface="Book Antiqua" pitchFamily="18" charset="0"/>
                <a:ea typeface="Calibri"/>
                <a:cs typeface="Times New Roman"/>
              </a:rPr>
              <a:t>non-resident</a:t>
            </a:r>
            <a:r>
              <a:rPr lang="en-IN" sz="2000" b="1" dirty="0">
                <a:latin typeface="Book Antiqua" pitchFamily="18" charset="0"/>
                <a:ea typeface="Calibri"/>
                <a:cs typeface="Times New Roman"/>
              </a:rPr>
              <a:t> in India in </a:t>
            </a:r>
            <a:r>
              <a:rPr lang="en-IN" sz="2000" b="1" dirty="0">
                <a:solidFill>
                  <a:srgbClr val="00B050"/>
                </a:solidFill>
                <a:latin typeface="Book Antiqua" pitchFamily="18" charset="0"/>
                <a:ea typeface="Calibri"/>
                <a:cs typeface="Times New Roman"/>
              </a:rPr>
              <a:t>9 out of 10 preceding years</a:t>
            </a:r>
            <a:r>
              <a:rPr lang="en-IN" sz="2000" b="1" dirty="0">
                <a:latin typeface="Book Antiqua" pitchFamily="18" charset="0"/>
                <a:ea typeface="Calibri"/>
                <a:cs typeface="Times New Roman"/>
              </a:rPr>
              <a:t> [section 6(6)(a)]</a:t>
            </a:r>
          </a:p>
          <a:p>
            <a:pPr marL="342900" indent="-342900" algn="just">
              <a:lnSpc>
                <a:spcPct val="150000"/>
              </a:lnSpc>
              <a:buFont typeface="Wingdings"/>
              <a:buChar char=""/>
            </a:pPr>
            <a:r>
              <a:rPr lang="en-IN" sz="2000" b="1" dirty="0">
                <a:latin typeface="Book Antiqua" pitchFamily="18" charset="0"/>
                <a:ea typeface="Calibri"/>
                <a:cs typeface="Times New Roman"/>
              </a:rPr>
              <a:t>You have been in India for </a:t>
            </a:r>
            <a:r>
              <a:rPr lang="en-IN" sz="2000" b="1" dirty="0">
                <a:solidFill>
                  <a:srgbClr val="00B050"/>
                </a:solidFill>
                <a:latin typeface="Book Antiqua" pitchFamily="18" charset="0"/>
                <a:ea typeface="Calibri"/>
                <a:cs typeface="Times New Roman"/>
              </a:rPr>
              <a:t>729 days or less during the 7 preceding years</a:t>
            </a:r>
            <a:r>
              <a:rPr lang="en-IN" sz="2000" b="1" dirty="0">
                <a:latin typeface="Book Antiqua" pitchFamily="18" charset="0"/>
                <a:ea typeface="Calibri"/>
                <a:cs typeface="Times New Roman"/>
              </a:rPr>
              <a:t> [section 6(6)(a)]</a:t>
            </a:r>
          </a:p>
          <a:p>
            <a:pPr marL="342900" indent="-342900" algn="just">
              <a:lnSpc>
                <a:spcPct val="150000"/>
              </a:lnSpc>
              <a:buFont typeface="Wingdings"/>
              <a:buChar char=""/>
            </a:pPr>
            <a:r>
              <a:rPr lang="en-IN" sz="2000" b="1" dirty="0">
                <a:latin typeface="Book Antiqua" pitchFamily="18" charset="0"/>
                <a:ea typeface="Calibri"/>
                <a:cs typeface="Times New Roman"/>
              </a:rPr>
              <a:t>You are a citizen of India or person of Indian origin, who comes on a visit to India,  having total income, other than the income from foreign sources, exceeding Rs. 15 </a:t>
            </a:r>
            <a:r>
              <a:rPr lang="en-IN" sz="2000" b="1" dirty="0" err="1">
                <a:latin typeface="Book Antiqua" pitchFamily="18" charset="0"/>
                <a:ea typeface="Calibri"/>
                <a:cs typeface="Times New Roman"/>
              </a:rPr>
              <a:t>lakh</a:t>
            </a:r>
            <a:r>
              <a:rPr lang="en-IN" sz="2000" b="1" dirty="0">
                <a:latin typeface="Book Antiqua" pitchFamily="18" charset="0"/>
                <a:ea typeface="Calibri"/>
                <a:cs typeface="Times New Roman"/>
              </a:rPr>
              <a:t> and have been in India for 120 days or more but less than 182 days during the previous year [section 6(6)(c)]</a:t>
            </a:r>
          </a:p>
          <a:p>
            <a:pPr marL="342900" indent="-342900" algn="just">
              <a:lnSpc>
                <a:spcPct val="150000"/>
              </a:lnSpc>
              <a:buFont typeface="Wingdings"/>
              <a:buChar char=""/>
            </a:pPr>
            <a:r>
              <a:rPr lang="en-IN" sz="2000" b="1" dirty="0">
                <a:latin typeface="Book Antiqua" pitchFamily="18" charset="0"/>
                <a:ea typeface="Calibri"/>
                <a:cs typeface="Times New Roman"/>
              </a:rPr>
              <a:t>You are a citizen of India having total income, other than the income from foreign sources, exceeding Rs. 15 </a:t>
            </a:r>
            <a:r>
              <a:rPr lang="en-IN" sz="2000" b="1" dirty="0" err="1">
                <a:latin typeface="Book Antiqua" pitchFamily="18" charset="0"/>
                <a:ea typeface="Calibri"/>
                <a:cs typeface="Times New Roman"/>
              </a:rPr>
              <a:t>lakh</a:t>
            </a:r>
            <a:r>
              <a:rPr lang="en-IN" sz="2000" b="1" dirty="0">
                <a:latin typeface="Book Antiqua" pitchFamily="18" charset="0"/>
                <a:ea typeface="Calibri"/>
                <a:cs typeface="Times New Roman"/>
              </a:rPr>
              <a:t> during the previous year and not liable to tax in any other country or territory by reason of your domicile or residence or any other criteria of similar nature [section 6(6)(d) </a:t>
            </a:r>
            <a:r>
              <a:rPr lang="en-IN" sz="2000" b="1" dirty="0" err="1">
                <a:latin typeface="Book Antiqua" pitchFamily="18" charset="0"/>
                <a:ea typeface="Calibri"/>
                <a:cs typeface="Times New Roman"/>
              </a:rPr>
              <a:t>rws</a:t>
            </a:r>
            <a:r>
              <a:rPr lang="en-IN" sz="2000" b="1" dirty="0">
                <a:latin typeface="Book Antiqua" pitchFamily="18" charset="0"/>
                <a:ea typeface="Calibri"/>
                <a:cs typeface="Times New Roman"/>
              </a:rPr>
              <a:t> 6(1A)]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Residential Status [Section 6]:</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indent="-342900" algn="just">
              <a:lnSpc>
                <a:spcPct val="150000"/>
              </a:lnSpc>
            </a:pPr>
            <a:r>
              <a:rPr lang="en-IN" sz="2000" b="1" u="sng" dirty="0">
                <a:latin typeface="Book Antiqua" pitchFamily="18" charset="0"/>
                <a:ea typeface="Calibri"/>
                <a:cs typeface="Times New Roman"/>
              </a:rPr>
              <a:t>NON-RESIDENT (NR)</a:t>
            </a:r>
            <a:r>
              <a:rPr lang="en-IN" sz="2000" b="1" dirty="0">
                <a:latin typeface="Book Antiqua" pitchFamily="18" charset="0"/>
                <a:ea typeface="Calibri"/>
                <a:cs typeface="Times New Roman"/>
              </a:rPr>
              <a:t>:</a:t>
            </a:r>
          </a:p>
          <a:p>
            <a:pPr marL="342900" indent="-342900" algn="just">
              <a:lnSpc>
                <a:spcPct val="150000"/>
              </a:lnSpc>
              <a:buFont typeface="Wingdings"/>
              <a:buChar char=""/>
            </a:pPr>
            <a:endParaRPr lang="en-IN" sz="2000" b="1" dirty="0">
              <a:latin typeface="Book Antiqua" pitchFamily="18" charset="0"/>
              <a:ea typeface="Calibri"/>
              <a:cs typeface="Times New Roman"/>
            </a:endParaRPr>
          </a:p>
        </p:txBody>
      </p:sp>
      <p:pic>
        <p:nvPicPr>
          <p:cNvPr id="63490" name="Picture 2"/>
          <p:cNvPicPr>
            <a:picLocks noChangeAspect="1" noChangeArrowheads="1"/>
          </p:cNvPicPr>
          <p:nvPr/>
        </p:nvPicPr>
        <p:blipFill>
          <a:blip r:embed="rId2"/>
          <a:srcRect/>
          <a:stretch>
            <a:fillRect/>
          </a:stretch>
        </p:blipFill>
        <p:spPr bwMode="auto">
          <a:xfrm>
            <a:off x="285720" y="1643060"/>
            <a:ext cx="8858280" cy="3000386"/>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Residential Status [Section 6]:</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indent="-342900" algn="just">
              <a:lnSpc>
                <a:spcPct val="150000"/>
              </a:lnSpc>
              <a:buFont typeface="Wingdings"/>
              <a:buChar char=""/>
            </a:pPr>
            <a:endParaRPr lang="en-IN" sz="2000" b="1" dirty="0">
              <a:latin typeface="Book Antiqua" pitchFamily="18" charset="0"/>
              <a:ea typeface="Calibri"/>
              <a:cs typeface="Times New Roman"/>
            </a:endParaRPr>
          </a:p>
        </p:txBody>
      </p:sp>
      <p:pic>
        <p:nvPicPr>
          <p:cNvPr id="1026" name="Picture 2"/>
          <p:cNvPicPr>
            <a:picLocks noChangeAspect="1" noChangeArrowheads="1"/>
          </p:cNvPicPr>
          <p:nvPr/>
        </p:nvPicPr>
        <p:blipFill>
          <a:blip r:embed="rId2"/>
          <a:srcRect/>
          <a:stretch>
            <a:fillRect/>
          </a:stretch>
        </p:blipFill>
        <p:spPr bwMode="auto">
          <a:xfrm>
            <a:off x="1362075" y="928670"/>
            <a:ext cx="6419850" cy="5929330"/>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AL (Assets and Liabilities):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20000"/>
          </a:bodyPr>
          <a:lstStyle/>
          <a:p>
            <a:pPr marL="342900" indent="-342900" algn="just">
              <a:lnSpc>
                <a:spcPct val="150000"/>
              </a:lnSpc>
            </a:pPr>
            <a:r>
              <a:rPr lang="en-IN" sz="2000" b="1" dirty="0">
                <a:latin typeface="Book Antiqua" pitchFamily="18" charset="0"/>
                <a:ea typeface="Calibri"/>
                <a:cs typeface="Times New Roman"/>
              </a:rPr>
              <a:t>Under Schedule AL, following details are required to be reported:</a:t>
            </a:r>
          </a:p>
          <a:p>
            <a:pPr marL="342900" indent="-342900" algn="just">
              <a:lnSpc>
                <a:spcPct val="150000"/>
              </a:lnSpc>
              <a:buFont typeface="Wingdings"/>
              <a:buChar char=""/>
            </a:pPr>
            <a:r>
              <a:rPr lang="en-IN" sz="2000" b="1" dirty="0">
                <a:latin typeface="Book Antiqua" pitchFamily="18" charset="0"/>
                <a:ea typeface="Calibri"/>
                <a:cs typeface="Times New Roman"/>
              </a:rPr>
              <a:t>Immovable Assets (Land, Building, etc.) incl. Address, PIN Code (at cost)</a:t>
            </a:r>
          </a:p>
          <a:p>
            <a:pPr marL="342900" indent="-342900" algn="just">
              <a:lnSpc>
                <a:spcPct val="150000"/>
              </a:lnSpc>
              <a:buFont typeface="Wingdings"/>
              <a:buChar char=""/>
            </a:pPr>
            <a:r>
              <a:rPr lang="en-IN" sz="2000" b="1" dirty="0">
                <a:latin typeface="Book Antiqua" pitchFamily="18" charset="0"/>
                <a:ea typeface="Calibri"/>
                <a:cs typeface="Times New Roman"/>
              </a:rPr>
              <a:t>Movable Assets (at cost)</a:t>
            </a:r>
          </a:p>
          <a:p>
            <a:pPr marL="800100" lvl="1" indent="-342900" algn="just">
              <a:lnSpc>
                <a:spcPct val="150000"/>
              </a:lnSpc>
              <a:buFont typeface="Wingdings"/>
              <a:buChar char=""/>
            </a:pPr>
            <a:r>
              <a:rPr lang="en-IN" sz="2000" b="1" dirty="0">
                <a:latin typeface="Book Antiqua" pitchFamily="18" charset="0"/>
                <a:ea typeface="Calibri"/>
                <a:cs typeface="Times New Roman"/>
              </a:rPr>
              <a:t>Jewellery</a:t>
            </a:r>
          </a:p>
          <a:p>
            <a:pPr marL="800100" lvl="1" indent="-342900" algn="just">
              <a:lnSpc>
                <a:spcPct val="150000"/>
              </a:lnSpc>
              <a:buFont typeface="Wingdings"/>
              <a:buChar char=""/>
            </a:pPr>
            <a:r>
              <a:rPr lang="en-IN" sz="2000" b="1" dirty="0">
                <a:latin typeface="Book Antiqua" pitchFamily="18" charset="0"/>
                <a:ea typeface="Calibri"/>
                <a:cs typeface="Times New Roman"/>
              </a:rPr>
              <a:t>Archaeological collections, drawings, painting, sculpture or any work of art</a:t>
            </a:r>
          </a:p>
          <a:p>
            <a:pPr marL="342900" indent="-342900" algn="just">
              <a:lnSpc>
                <a:spcPct val="150000"/>
              </a:lnSpc>
              <a:buFont typeface="Wingdings"/>
              <a:buChar char=""/>
            </a:pPr>
            <a:r>
              <a:rPr lang="en-IN" sz="2000" b="1" dirty="0">
                <a:latin typeface="Book Antiqua" pitchFamily="18" charset="0"/>
                <a:ea typeface="Calibri"/>
                <a:cs typeface="Times New Roman"/>
              </a:rPr>
              <a:t>Vehicles, yachts, boats and aircrafts (at cost)</a:t>
            </a:r>
          </a:p>
          <a:p>
            <a:pPr marL="342900" indent="-342900" algn="just">
              <a:lnSpc>
                <a:spcPct val="150000"/>
              </a:lnSpc>
              <a:buFont typeface="Wingdings"/>
              <a:buChar char=""/>
            </a:pPr>
            <a:r>
              <a:rPr lang="en-IN" sz="2000" b="1" dirty="0">
                <a:latin typeface="Book Antiqua" pitchFamily="18" charset="0"/>
                <a:ea typeface="Calibri"/>
                <a:cs typeface="Times New Roman"/>
              </a:rPr>
              <a:t>Bank (including all deposits), Shares and securities, Insurance policies, Loans and advances given, Cash in hand</a:t>
            </a:r>
          </a:p>
          <a:p>
            <a:pPr marL="342900" indent="-342900" algn="just">
              <a:lnSpc>
                <a:spcPct val="150000"/>
              </a:lnSpc>
              <a:buFont typeface="Wingdings"/>
              <a:buChar char=""/>
            </a:pPr>
            <a:r>
              <a:rPr lang="en-IN" sz="2000" b="1" dirty="0">
                <a:latin typeface="Book Antiqua" pitchFamily="18" charset="0"/>
                <a:ea typeface="Calibri"/>
                <a:cs typeface="Times New Roman"/>
              </a:rPr>
              <a:t>Liabilities in relation to such assets.</a:t>
            </a:r>
          </a:p>
          <a:p>
            <a:pPr algn="just">
              <a:lnSpc>
                <a:spcPct val="150000"/>
              </a:lnSpc>
            </a:pPr>
            <a:r>
              <a:rPr lang="en-IN" sz="2000" b="1" dirty="0" err="1">
                <a:latin typeface="Book Antiqua" pitchFamily="18" charset="0"/>
                <a:ea typeface="Calibri"/>
                <a:cs typeface="Times New Roman"/>
              </a:rPr>
              <a:t>Upto</a:t>
            </a:r>
            <a:r>
              <a:rPr lang="en-IN" sz="2000" b="1" dirty="0">
                <a:latin typeface="Book Antiqua" pitchFamily="18" charset="0"/>
                <a:ea typeface="Calibri"/>
                <a:cs typeface="Times New Roman"/>
              </a:rPr>
              <a:t> AY 2024-25, </a:t>
            </a:r>
            <a:r>
              <a:rPr lang="en-IN" sz="2000" b="1" dirty="0" err="1">
                <a:latin typeface="Book Antiqua" pitchFamily="18" charset="0"/>
                <a:ea typeface="Calibri"/>
                <a:cs typeface="Times New Roman"/>
              </a:rPr>
              <a:t>assessee’s</a:t>
            </a:r>
            <a:r>
              <a:rPr lang="en-IN" sz="2000" b="1" dirty="0">
                <a:latin typeface="Book Antiqua" pitchFamily="18" charset="0"/>
                <a:ea typeface="Calibri"/>
                <a:cs typeface="Times New Roman"/>
              </a:rPr>
              <a:t> were required to furnish the details under Schedule AL if their total income was more than Rs. 50 </a:t>
            </a:r>
            <a:r>
              <a:rPr lang="en-IN" sz="2000" b="1" dirty="0" err="1">
                <a:latin typeface="Book Antiqua" pitchFamily="18" charset="0"/>
                <a:ea typeface="Calibri"/>
                <a:cs typeface="Times New Roman"/>
              </a:rPr>
              <a:t>Lakhs</a:t>
            </a:r>
            <a:r>
              <a:rPr lang="en-IN" sz="2000" b="1" dirty="0">
                <a:latin typeface="Book Antiqua" pitchFamily="18" charset="0"/>
                <a:ea typeface="Calibri"/>
                <a:cs typeface="Times New Roman"/>
              </a:rPr>
              <a:t>. However, from AY 2025-26 onwards, threshold limit has been increased and </a:t>
            </a:r>
            <a:r>
              <a:rPr lang="en-IN" sz="2000" b="1" u="sng" dirty="0">
                <a:latin typeface="Book Antiqua" pitchFamily="18" charset="0"/>
                <a:ea typeface="Calibri"/>
                <a:cs typeface="Times New Roman"/>
              </a:rPr>
              <a:t>details in Schedule AL are required to be submitted only if the total income exceeds Rs. 1 </a:t>
            </a:r>
            <a:r>
              <a:rPr lang="en-IN" sz="2000" b="1" u="sng" dirty="0" err="1">
                <a:latin typeface="Book Antiqua" pitchFamily="18" charset="0"/>
                <a:ea typeface="Calibri"/>
                <a:cs typeface="Times New Roman"/>
              </a:rPr>
              <a:t>Crores</a:t>
            </a:r>
            <a:r>
              <a:rPr lang="en-IN" sz="2000" b="1" dirty="0">
                <a:latin typeface="Book Antiqua" pitchFamily="18" charset="0"/>
                <a:ea typeface="Calibri"/>
                <a:cs typeface="Times New Roman"/>
              </a:rPr>
              <a:t>.</a:t>
            </a:r>
          </a:p>
          <a:p>
            <a:pPr marL="342900" indent="-342900" algn="just">
              <a:lnSpc>
                <a:spcPct val="150000"/>
              </a:lnSpc>
            </a:pPr>
            <a:endParaRPr lang="en-IN" sz="2000" b="1" dirty="0">
              <a:latin typeface="Book Antiqua" pitchFamily="18" charset="0"/>
              <a:ea typeface="Calibri"/>
              <a:cs typeface="Times New Roman"/>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Schedule AL (Assets and Liabilities):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342900" indent="-342900" algn="just">
              <a:lnSpc>
                <a:spcPct val="150000"/>
              </a:lnSpc>
            </a:pPr>
            <a:endParaRPr lang="en-IN" sz="2000" b="1" dirty="0">
              <a:latin typeface="Book Antiqua" pitchFamily="18" charset="0"/>
              <a:ea typeface="Calibri"/>
              <a:cs typeface="Times New Roman"/>
            </a:endParaRPr>
          </a:p>
        </p:txBody>
      </p:sp>
      <p:pic>
        <p:nvPicPr>
          <p:cNvPr id="8194" name="Picture 2"/>
          <p:cNvPicPr>
            <a:picLocks noChangeAspect="1" noChangeArrowheads="1"/>
          </p:cNvPicPr>
          <p:nvPr/>
        </p:nvPicPr>
        <p:blipFill>
          <a:blip r:embed="rId2"/>
          <a:srcRect/>
          <a:stretch>
            <a:fillRect/>
          </a:stretch>
        </p:blipFill>
        <p:spPr bwMode="auto">
          <a:xfrm>
            <a:off x="0" y="1052530"/>
            <a:ext cx="9144000" cy="487680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The Char </a:t>
            </a:r>
            <a:r>
              <a:rPr lang="en-US" sz="3200" b="1" dirty="0" err="1">
                <a:solidFill>
                  <a:srgbClr val="002060"/>
                </a:solidFill>
                <a:latin typeface="Book Antiqua" pitchFamily="18" charset="0"/>
              </a:rPr>
              <a:t>Dham</a:t>
            </a:r>
            <a:r>
              <a:rPr lang="en-US" sz="3200" b="1" dirty="0">
                <a:solidFill>
                  <a:srgbClr val="002060"/>
                </a:solidFill>
                <a:latin typeface="Book Antiqua" pitchFamily="18" charset="0"/>
              </a:rPr>
              <a:t> of Income Tax Portal:</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20000"/>
          </a:bodyPr>
          <a:lstStyle/>
          <a:p>
            <a:pPr marL="457200" indent="-457200" algn="just">
              <a:lnSpc>
                <a:spcPct val="150000"/>
              </a:lnSpc>
              <a:buAutoNum type="arabicPeriod"/>
            </a:pPr>
            <a:r>
              <a:rPr lang="en-US" sz="2000" b="1" u="sng" dirty="0">
                <a:latin typeface="Book Antiqua" pitchFamily="18" charset="0"/>
                <a:ea typeface="Calibri"/>
                <a:cs typeface="Times New Roman"/>
              </a:rPr>
              <a:t>Outstanding Demand</a:t>
            </a:r>
            <a:r>
              <a:rPr lang="en-US" sz="2000" b="1" dirty="0">
                <a:latin typeface="Book Antiqua" pitchFamily="18" charset="0"/>
                <a:ea typeface="Calibri"/>
                <a:cs typeface="Times New Roman"/>
              </a:rPr>
              <a:t>:</a:t>
            </a:r>
          </a:p>
          <a:p>
            <a:pPr marL="914400" lvl="1" indent="-457200" algn="just">
              <a:lnSpc>
                <a:spcPct val="150000"/>
              </a:lnSpc>
              <a:buFont typeface="Arial" pitchFamily="34" charset="0"/>
              <a:buChar char="•"/>
            </a:pPr>
            <a:r>
              <a:rPr lang="en-IN" sz="2000" b="1" dirty="0">
                <a:latin typeface="Book Antiqua" pitchFamily="18" charset="0"/>
                <a:ea typeface="Calibri"/>
                <a:cs typeface="Times New Roman"/>
              </a:rPr>
              <a:t>Check for any outstanding tax demand.</a:t>
            </a:r>
          </a:p>
          <a:p>
            <a:pPr marL="914400" lvl="1" indent="-457200" algn="just">
              <a:lnSpc>
                <a:spcPct val="150000"/>
              </a:lnSpc>
              <a:buFont typeface="Arial" pitchFamily="34" charset="0"/>
              <a:buChar char="•"/>
            </a:pPr>
            <a:r>
              <a:rPr lang="en-IN" sz="2000" b="1" dirty="0">
                <a:latin typeface="Book Antiqua" pitchFamily="18" charset="0"/>
                <a:ea typeface="Calibri"/>
                <a:cs typeface="Times New Roman"/>
              </a:rPr>
              <a:t>Verify whether the demand is correct or incorrect.</a:t>
            </a:r>
          </a:p>
          <a:p>
            <a:pPr marL="914400" lvl="1" indent="-457200" algn="just">
              <a:lnSpc>
                <a:spcPct val="150000"/>
              </a:lnSpc>
              <a:buFont typeface="Arial" pitchFamily="34" charset="0"/>
              <a:buChar char="•"/>
            </a:pPr>
            <a:r>
              <a:rPr lang="en-IN" sz="2000" b="1" dirty="0">
                <a:latin typeface="Book Antiqua" pitchFamily="18" charset="0"/>
                <a:ea typeface="Calibri"/>
                <a:cs typeface="Times New Roman"/>
              </a:rPr>
              <a:t>Submit response before filing, wherever required.</a:t>
            </a:r>
            <a:endParaRPr lang="en-US" sz="2000" b="1" dirty="0">
              <a:latin typeface="Book Antiqua" pitchFamily="18" charset="0"/>
              <a:ea typeface="Calibri"/>
              <a:cs typeface="Times New Roman"/>
            </a:endParaRPr>
          </a:p>
          <a:p>
            <a:pPr marL="457200" indent="-457200" algn="just">
              <a:lnSpc>
                <a:spcPct val="150000"/>
              </a:lnSpc>
              <a:buAutoNum type="arabicPeriod"/>
            </a:pPr>
            <a:r>
              <a:rPr lang="en-US" sz="2000" b="1" u="sng" dirty="0">
                <a:latin typeface="Book Antiqua" pitchFamily="18" charset="0"/>
                <a:ea typeface="Calibri"/>
                <a:cs typeface="Times New Roman"/>
              </a:rPr>
              <a:t>Profile Verification</a:t>
            </a:r>
            <a:r>
              <a:rPr lang="en-US" sz="2000" b="1" dirty="0">
                <a:latin typeface="Book Antiqua" pitchFamily="18" charset="0"/>
                <a:ea typeface="Calibri"/>
                <a:cs typeface="Times New Roman"/>
              </a:rPr>
              <a:t>:</a:t>
            </a:r>
          </a:p>
          <a:p>
            <a:pPr marL="914400" lvl="1" indent="-457200" algn="just">
              <a:lnSpc>
                <a:spcPct val="150000"/>
              </a:lnSpc>
              <a:buFont typeface="Arial" pitchFamily="34" charset="0"/>
              <a:buChar char="•"/>
            </a:pPr>
            <a:r>
              <a:rPr lang="en-IN" sz="2000" b="1" dirty="0">
                <a:latin typeface="Book Antiqua" pitchFamily="18" charset="0"/>
                <a:ea typeface="Calibri"/>
                <a:cs typeface="Times New Roman"/>
              </a:rPr>
              <a:t>Verify whether Primary Email ID and Primary Mobile Number and Secondary Email ID and Secondary Mobile Number are correctly updated.</a:t>
            </a:r>
          </a:p>
          <a:p>
            <a:pPr marL="914400" lvl="1" indent="-457200" algn="just">
              <a:lnSpc>
                <a:spcPct val="150000"/>
              </a:lnSpc>
              <a:buFont typeface="Arial" pitchFamily="34" charset="0"/>
              <a:buChar char="•"/>
            </a:pPr>
            <a:r>
              <a:rPr lang="en-IN" sz="2000" b="1" dirty="0">
                <a:latin typeface="Book Antiqua" pitchFamily="18" charset="0"/>
                <a:ea typeface="Calibri"/>
                <a:cs typeface="Times New Roman"/>
              </a:rPr>
              <a:t>Verify whether correct Address is mentioned with PIN Code.</a:t>
            </a:r>
          </a:p>
          <a:p>
            <a:pPr marL="457200" indent="-457200" algn="just">
              <a:lnSpc>
                <a:spcPct val="150000"/>
              </a:lnSpc>
              <a:buAutoNum type="arabicPeriod"/>
            </a:pPr>
            <a:r>
              <a:rPr lang="en-US" sz="2000" b="1" u="sng" dirty="0">
                <a:latin typeface="Book Antiqua" pitchFamily="18" charset="0"/>
                <a:ea typeface="Calibri"/>
                <a:cs typeface="Times New Roman"/>
              </a:rPr>
              <a:t>Bank Account Validation</a:t>
            </a:r>
            <a:r>
              <a:rPr lang="en-US" sz="2000" b="1" dirty="0">
                <a:latin typeface="Book Antiqua" pitchFamily="18" charset="0"/>
                <a:ea typeface="Calibri"/>
                <a:cs typeface="Times New Roman"/>
              </a:rPr>
              <a:t>:</a:t>
            </a:r>
          </a:p>
          <a:p>
            <a:pPr marL="914400" lvl="1" indent="-457200" algn="just">
              <a:lnSpc>
                <a:spcPct val="150000"/>
              </a:lnSpc>
              <a:buFont typeface="Arial" pitchFamily="34" charset="0"/>
              <a:buChar char="•"/>
            </a:pPr>
            <a:r>
              <a:rPr lang="en-IN" sz="2000" b="1" dirty="0">
                <a:solidFill>
                  <a:prstClr val="black"/>
                </a:solidFill>
                <a:latin typeface="Book Antiqua" pitchFamily="18" charset="0"/>
                <a:ea typeface="Calibri"/>
                <a:cs typeface="Times New Roman"/>
              </a:rPr>
              <a:t>To ensure all active bank accounts are validated and dormant / closed bank accounts are removed</a:t>
            </a:r>
          </a:p>
          <a:p>
            <a:pPr marL="457200" indent="-457200" algn="just">
              <a:lnSpc>
                <a:spcPct val="150000"/>
              </a:lnSpc>
              <a:buFont typeface="+mj-lt"/>
              <a:buAutoNum type="arabicPeriod"/>
            </a:pPr>
            <a:r>
              <a:rPr lang="en-US" sz="2000" b="1" u="sng" dirty="0">
                <a:latin typeface="Book Antiqua" pitchFamily="18" charset="0"/>
                <a:ea typeface="Calibri"/>
                <a:cs typeface="Times New Roman"/>
              </a:rPr>
              <a:t>E-Proceedings</a:t>
            </a:r>
            <a:r>
              <a:rPr lang="en-US" sz="2000" b="1" dirty="0">
                <a:latin typeface="Book Antiqua" pitchFamily="18" charset="0"/>
                <a:ea typeface="Calibri"/>
                <a:cs typeface="Times New Roman"/>
              </a:rPr>
              <a:t>:</a:t>
            </a:r>
          </a:p>
          <a:p>
            <a:pPr marL="914400" lvl="1" indent="-457200" algn="just">
              <a:lnSpc>
                <a:spcPct val="150000"/>
              </a:lnSpc>
              <a:buFont typeface="Arial" pitchFamily="34" charset="0"/>
              <a:buChar char="•"/>
            </a:pPr>
            <a:r>
              <a:rPr lang="en-IN" sz="2000" b="1" dirty="0">
                <a:solidFill>
                  <a:prstClr val="black"/>
                </a:solidFill>
                <a:latin typeface="Book Antiqua" pitchFamily="18" charset="0"/>
                <a:ea typeface="Calibri"/>
                <a:cs typeface="Times New Roman"/>
              </a:rPr>
              <a:t>Check for any pending Notices and verify if any compliance is pending</a:t>
            </a:r>
          </a:p>
          <a:p>
            <a:pPr marL="457200" indent="-457200" algn="just">
              <a:lnSpc>
                <a:spcPct val="150000"/>
              </a:lnSpc>
            </a:pPr>
            <a:endParaRPr lang="en-IN" sz="2000" b="1" dirty="0">
              <a:solidFill>
                <a:prstClr val="black"/>
              </a:solidFill>
              <a:latin typeface="Book Antiqua" pitchFamily="18" charset="0"/>
              <a:ea typeface="Calibri"/>
              <a:cs typeface="Times New Roman"/>
            </a:endParaRPr>
          </a:p>
          <a:p>
            <a:pPr marL="457200" indent="-457200" algn="just">
              <a:lnSpc>
                <a:spcPct val="150000"/>
              </a:lnSpc>
            </a:pPr>
            <a:endParaRPr lang="en-IN" sz="2000" b="1" dirty="0">
              <a:latin typeface="Book Antiqua" pitchFamily="18" charset="0"/>
              <a:ea typeface="Calibri"/>
              <a:cs typeface="Times New Roman"/>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569660"/>
          </a:xfrm>
          <a:prstGeom prst="rect">
            <a:avLst/>
          </a:prstGeom>
          <a:noFill/>
        </p:spPr>
        <p:txBody>
          <a:bodyPr wrap="square" rtlCol="0">
            <a:spAutoFit/>
          </a:bodyPr>
          <a:lstStyle/>
          <a:p>
            <a:r>
              <a:rPr lang="en-US" sz="3200" b="1" dirty="0">
                <a:solidFill>
                  <a:srgbClr val="002060"/>
                </a:solidFill>
                <a:latin typeface="Book Antiqua" pitchFamily="18" charset="0"/>
              </a:rPr>
              <a:t>Schedule OI of ITR and Clause 16 of Tax Audit Report - Amounts not credited to the Profit and Loss Account and its disclosure in ITR:</a:t>
            </a:r>
            <a:endParaRPr lang="en-IN" sz="3200" b="1" dirty="0">
              <a:solidFill>
                <a:srgbClr val="002060"/>
              </a:solidFill>
              <a:latin typeface="Book Antiqua" pitchFamily="18" charset="0"/>
            </a:endParaRPr>
          </a:p>
        </p:txBody>
      </p:sp>
      <p:cxnSp>
        <p:nvCxnSpPr>
          <p:cNvPr id="9" name="Straight Connector 8"/>
          <p:cNvCxnSpPr/>
          <p:nvPr/>
        </p:nvCxnSpPr>
        <p:spPr>
          <a:xfrm>
            <a:off x="0" y="177122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771228"/>
            <a:ext cx="8572560" cy="5086772"/>
          </a:xfrm>
          <a:prstGeom prst="rect">
            <a:avLst/>
          </a:prstGeom>
          <a:noFill/>
        </p:spPr>
        <p:txBody>
          <a:bodyPr wrap="square" rtlCol="0">
            <a:normAutofit/>
          </a:bodyPr>
          <a:lstStyle/>
          <a:p>
            <a:pPr marL="457200" indent="-457200" algn="just">
              <a:lnSpc>
                <a:spcPct val="150000"/>
              </a:lnSpc>
            </a:pPr>
            <a:endParaRPr lang="en-IN" sz="2000" b="1" dirty="0">
              <a:latin typeface="Book Antiqua" pitchFamily="18" charset="0"/>
              <a:ea typeface="Calibri"/>
              <a:cs typeface="Times New Roman"/>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409" y="2143420"/>
            <a:ext cx="8711357" cy="4237908"/>
          </a:xfrm>
          <a:prstGeom prst="rect">
            <a:avLst/>
          </a:prstGeom>
        </p:spPr>
      </p:pic>
    </p:spTree>
    <p:extLst>
      <p:ext uri="{BB962C8B-B14F-4D97-AF65-F5344CB8AC3E}">
        <p14:creationId xmlns:p14="http://schemas.microsoft.com/office/powerpoint/2010/main" val="347838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569660"/>
          </a:xfrm>
          <a:prstGeom prst="rect">
            <a:avLst/>
          </a:prstGeom>
          <a:noFill/>
        </p:spPr>
        <p:txBody>
          <a:bodyPr wrap="square" rtlCol="0">
            <a:spAutoFit/>
          </a:bodyPr>
          <a:lstStyle/>
          <a:p>
            <a:r>
              <a:rPr lang="en-US" sz="3200" b="1" dirty="0">
                <a:solidFill>
                  <a:srgbClr val="002060"/>
                </a:solidFill>
                <a:latin typeface="Book Antiqua" pitchFamily="18" charset="0"/>
              </a:rPr>
              <a:t>Schedule OI of ITR and Clause 16 of Tax Audit Report - Amounts not credited to the Profit and Loss Account and its disclosure in ITR:</a:t>
            </a:r>
            <a:endParaRPr lang="en-IN" sz="3200" b="1" dirty="0">
              <a:solidFill>
                <a:srgbClr val="002060"/>
              </a:solidFill>
              <a:latin typeface="Book Antiqua" pitchFamily="18" charset="0"/>
            </a:endParaRPr>
          </a:p>
        </p:txBody>
      </p:sp>
      <p:cxnSp>
        <p:nvCxnSpPr>
          <p:cNvPr id="9" name="Straight Connector 8"/>
          <p:cNvCxnSpPr/>
          <p:nvPr/>
        </p:nvCxnSpPr>
        <p:spPr>
          <a:xfrm>
            <a:off x="0" y="177122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55388"/>
            <a:ext cx="8572560" cy="5002612"/>
          </a:xfrm>
          <a:prstGeom prst="rect">
            <a:avLst/>
          </a:prstGeom>
          <a:noFill/>
        </p:spPr>
        <p:txBody>
          <a:bodyPr wrap="square" rtlCol="0">
            <a:normAutofit/>
          </a:bodyPr>
          <a:lstStyle/>
          <a:p>
            <a:pPr marL="457200" indent="-457200" algn="just">
              <a:lnSpc>
                <a:spcPct val="150000"/>
              </a:lnSpc>
              <a:buFont typeface="Wingdings" charset="2"/>
              <a:buChar char="Ø"/>
            </a:pPr>
            <a:r>
              <a:rPr lang="en-IN" sz="2000" b="1" dirty="0">
                <a:latin typeface="Book Antiqua" pitchFamily="18" charset="0"/>
                <a:ea typeface="Calibri"/>
                <a:cs typeface="Times New Roman"/>
              </a:rPr>
              <a:t>The reporting under Clauses 16(d) and Clause 16(e) are inter-linked with Schedule OI of the Income tax return.</a:t>
            </a:r>
          </a:p>
          <a:p>
            <a:pPr marL="457200" indent="-457200" algn="just">
              <a:lnSpc>
                <a:spcPct val="150000"/>
              </a:lnSpc>
              <a:buFont typeface="Wingdings" charset="2"/>
              <a:buChar char="Ø"/>
            </a:pPr>
            <a:r>
              <a:rPr lang="en-IN" sz="2000" b="1" dirty="0">
                <a:latin typeface="Book Antiqua" pitchFamily="18" charset="0"/>
                <a:ea typeface="Calibri"/>
                <a:cs typeface="Times New Roman"/>
              </a:rPr>
              <a:t>Accordingly, if any amount is mentioned in Clause 16(d) / Clause 16(e), then the same should also be mentioned in Schedule OI of ITR Form and the same is required to be added to the total income of the assessee in the Computation of Income.</a:t>
            </a:r>
          </a:p>
          <a:p>
            <a:pPr marL="457200" indent="-457200" algn="just">
              <a:lnSpc>
                <a:spcPct val="150000"/>
              </a:lnSpc>
              <a:buFont typeface="Wingdings" charset="2"/>
              <a:buChar char="Ø"/>
            </a:pPr>
            <a:r>
              <a:rPr lang="en-IN" sz="2000" b="1" dirty="0">
                <a:latin typeface="Book Antiqua" pitchFamily="18" charset="0"/>
                <a:ea typeface="Calibri"/>
                <a:cs typeface="Times New Roman"/>
              </a:rPr>
              <a:t>Otherwise, the same would result in addition vide Intimation u/s. 143(1) of the Act.</a:t>
            </a:r>
          </a:p>
        </p:txBody>
      </p:sp>
    </p:spTree>
    <p:extLst>
      <p:ext uri="{BB962C8B-B14F-4D97-AF65-F5344CB8AC3E}">
        <p14:creationId xmlns:p14="http://schemas.microsoft.com/office/powerpoint/2010/main" val="1634396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569660"/>
          </a:xfrm>
          <a:prstGeom prst="rect">
            <a:avLst/>
          </a:prstGeom>
          <a:noFill/>
        </p:spPr>
        <p:txBody>
          <a:bodyPr wrap="square" rtlCol="0">
            <a:spAutoFit/>
          </a:bodyPr>
          <a:lstStyle/>
          <a:p>
            <a:r>
              <a:rPr lang="en-US" sz="3200" b="1" dirty="0">
                <a:solidFill>
                  <a:srgbClr val="002060"/>
                </a:solidFill>
                <a:latin typeface="Book Antiqua" pitchFamily="18" charset="0"/>
              </a:rPr>
              <a:t>Schedule OI of ITR and Clause 16 of Tax Audit Report - Amounts not credited to the Profit and Loss Account and its disclosure in ITR:</a:t>
            </a:r>
            <a:endParaRPr lang="en-IN" sz="3200" b="1" dirty="0">
              <a:solidFill>
                <a:srgbClr val="002060"/>
              </a:solidFill>
              <a:latin typeface="Book Antiqua" pitchFamily="18" charset="0"/>
            </a:endParaRPr>
          </a:p>
        </p:txBody>
      </p:sp>
      <p:cxnSp>
        <p:nvCxnSpPr>
          <p:cNvPr id="9" name="Straight Connector 8"/>
          <p:cNvCxnSpPr/>
          <p:nvPr/>
        </p:nvCxnSpPr>
        <p:spPr>
          <a:xfrm>
            <a:off x="0" y="177122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55388"/>
            <a:ext cx="8572560" cy="5002612"/>
          </a:xfrm>
          <a:prstGeom prst="rect">
            <a:avLst/>
          </a:prstGeom>
          <a:noFill/>
        </p:spPr>
        <p:txBody>
          <a:bodyPr wrap="square" rtlCol="0">
            <a:normAutofit lnSpcReduction="10000"/>
          </a:bodyPr>
          <a:lstStyle/>
          <a:p>
            <a:pPr marL="457200" indent="-457200" algn="just">
              <a:lnSpc>
                <a:spcPct val="150000"/>
              </a:lnSpc>
              <a:buFont typeface="Wingdings" charset="2"/>
              <a:buChar char="Ø"/>
            </a:pPr>
            <a:r>
              <a:rPr lang="en-IN" sz="2000" b="1" dirty="0">
                <a:latin typeface="Book Antiqua" pitchFamily="18" charset="0"/>
                <a:ea typeface="Calibri"/>
                <a:cs typeface="Times New Roman"/>
              </a:rPr>
              <a:t>Clause 16(d) – Amounts not credited to the Profit and Loss Account, being “any other item of income”</a:t>
            </a:r>
          </a:p>
          <a:p>
            <a:pPr marL="457200" indent="-457200" algn="just">
              <a:lnSpc>
                <a:spcPct val="150000"/>
              </a:lnSpc>
              <a:buFont typeface="Wingdings" charset="2"/>
              <a:buChar char="Ø"/>
            </a:pPr>
            <a:r>
              <a:rPr lang="en-IN" sz="2000" b="1" dirty="0">
                <a:latin typeface="Book Antiqua" pitchFamily="18" charset="0"/>
                <a:ea typeface="Calibri"/>
                <a:cs typeface="Times New Roman"/>
              </a:rPr>
              <a:t>It is observed that many a times, tax auditors report items such as :</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Interest on Saving Bank Account</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LIC Refund</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Interest on FDR (Personal)</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Agriculture Income</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Minor Income</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Share in Firm / Remuneration / Interest from partnership firm</a:t>
            </a:r>
          </a:p>
          <a:p>
            <a:pPr marL="457200" indent="-457200" algn="just">
              <a:lnSpc>
                <a:spcPct val="150000"/>
              </a:lnSpc>
              <a:buFont typeface="Wingdings" charset="2"/>
              <a:buChar char="Ø"/>
            </a:pPr>
            <a:r>
              <a:rPr lang="en-IN" sz="2000" b="1" dirty="0">
                <a:latin typeface="Book Antiqua" pitchFamily="18" charset="0"/>
                <a:ea typeface="Calibri"/>
                <a:cs typeface="Times New Roman"/>
              </a:rPr>
              <a:t>However, the same are NOT to be reported under this </a:t>
            </a:r>
            <a:r>
              <a:rPr lang="en-IN" sz="2000" b="1" dirty="0">
                <a:solidFill>
                  <a:srgbClr val="0070C0"/>
                </a:solidFill>
                <a:latin typeface="Book Antiqua" pitchFamily="18" charset="0"/>
                <a:ea typeface="Calibri"/>
                <a:cs typeface="Times New Roman"/>
              </a:rPr>
              <a:t>Clause 16(d)</a:t>
            </a:r>
            <a:r>
              <a:rPr lang="en-IN" sz="2000" b="1" dirty="0">
                <a:latin typeface="Book Antiqua" pitchFamily="18" charset="0"/>
                <a:ea typeface="Calibri"/>
                <a:cs typeface="Times New Roman"/>
              </a:rPr>
              <a:t>.</a:t>
            </a:r>
          </a:p>
        </p:txBody>
      </p:sp>
    </p:spTree>
    <p:extLst>
      <p:ext uri="{BB962C8B-B14F-4D97-AF65-F5344CB8AC3E}">
        <p14:creationId xmlns:p14="http://schemas.microsoft.com/office/powerpoint/2010/main" val="1353171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569660"/>
          </a:xfrm>
          <a:prstGeom prst="rect">
            <a:avLst/>
          </a:prstGeom>
          <a:noFill/>
        </p:spPr>
        <p:txBody>
          <a:bodyPr wrap="square" rtlCol="0">
            <a:spAutoFit/>
          </a:bodyPr>
          <a:lstStyle/>
          <a:p>
            <a:r>
              <a:rPr lang="en-US" sz="3200" b="1" dirty="0">
                <a:solidFill>
                  <a:srgbClr val="002060"/>
                </a:solidFill>
                <a:latin typeface="Book Antiqua" pitchFamily="18" charset="0"/>
              </a:rPr>
              <a:t>Schedule OI of ITR and Clause 16 of Tax Audit Report - Amounts not credited to the Profit and Loss Account and its disclosure in ITR:</a:t>
            </a:r>
            <a:endParaRPr lang="en-IN" sz="3200" b="1" dirty="0">
              <a:solidFill>
                <a:srgbClr val="002060"/>
              </a:solidFill>
              <a:latin typeface="Book Antiqua" pitchFamily="18" charset="0"/>
            </a:endParaRPr>
          </a:p>
        </p:txBody>
      </p:sp>
      <p:cxnSp>
        <p:nvCxnSpPr>
          <p:cNvPr id="9" name="Straight Connector 8"/>
          <p:cNvCxnSpPr/>
          <p:nvPr/>
        </p:nvCxnSpPr>
        <p:spPr>
          <a:xfrm>
            <a:off x="0" y="177122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55388"/>
            <a:ext cx="8572560" cy="5002612"/>
          </a:xfrm>
          <a:prstGeom prst="rect">
            <a:avLst/>
          </a:prstGeom>
          <a:noFill/>
        </p:spPr>
        <p:txBody>
          <a:bodyPr wrap="square" rtlCol="0">
            <a:normAutofit/>
          </a:bodyPr>
          <a:lstStyle/>
          <a:p>
            <a:pPr marL="457200" indent="-457200" algn="just">
              <a:lnSpc>
                <a:spcPct val="150000"/>
              </a:lnSpc>
              <a:buFont typeface="Wingdings" charset="2"/>
              <a:buChar char="Ø"/>
            </a:pPr>
            <a:r>
              <a:rPr lang="en-IN" sz="2000" b="1" dirty="0">
                <a:latin typeface="Book Antiqua" pitchFamily="18" charset="0"/>
                <a:ea typeface="Calibri"/>
                <a:cs typeface="Times New Roman"/>
              </a:rPr>
              <a:t>Clause 16(e) – Amounts not credited to the Profit and Loss Account, being “Capital receipt, if any”</a:t>
            </a:r>
          </a:p>
          <a:p>
            <a:pPr marL="457200" indent="-457200" algn="just">
              <a:lnSpc>
                <a:spcPct val="150000"/>
              </a:lnSpc>
              <a:buFont typeface="Wingdings" charset="2"/>
              <a:buChar char="Ø"/>
            </a:pPr>
            <a:r>
              <a:rPr lang="en-IN" sz="2000" b="1" dirty="0">
                <a:latin typeface="Book Antiqua" pitchFamily="18" charset="0"/>
                <a:ea typeface="Calibri"/>
                <a:cs typeface="Times New Roman"/>
              </a:rPr>
              <a:t>It is observed that many a times, tax auditors report items such as :</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Capital gain from sale of property being capital asset or sale of rural agricultural land, which is not a capital asset</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LIC Refund</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Profit on Sale of fixed assets</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Subsidy for depreciable fixed assets</a:t>
            </a:r>
          </a:p>
          <a:p>
            <a:pPr marL="1371600" lvl="2" indent="-457200" algn="just">
              <a:lnSpc>
                <a:spcPct val="150000"/>
              </a:lnSpc>
              <a:buFont typeface="Wingdings" charset="2"/>
              <a:buChar char="Ø"/>
            </a:pPr>
            <a:r>
              <a:rPr lang="en-IN" sz="2000" b="1" dirty="0">
                <a:solidFill>
                  <a:srgbClr val="FF0000"/>
                </a:solidFill>
                <a:latin typeface="Book Antiqua" pitchFamily="18" charset="0"/>
                <a:ea typeface="Calibri"/>
                <a:cs typeface="Times New Roman"/>
              </a:rPr>
              <a:t>Gifts (incl. gifts from relatives)</a:t>
            </a:r>
          </a:p>
          <a:p>
            <a:pPr marL="457200" indent="-457200" algn="just">
              <a:lnSpc>
                <a:spcPct val="150000"/>
              </a:lnSpc>
              <a:buFont typeface="Wingdings" charset="2"/>
              <a:buChar char="Ø"/>
            </a:pPr>
            <a:r>
              <a:rPr lang="en-IN" sz="2000" b="1" dirty="0">
                <a:latin typeface="Book Antiqua" pitchFamily="18" charset="0"/>
                <a:ea typeface="Calibri"/>
                <a:cs typeface="Times New Roman"/>
              </a:rPr>
              <a:t>However, the same are NOT to be reported under this </a:t>
            </a:r>
            <a:r>
              <a:rPr lang="en-IN" sz="2000" b="1" dirty="0">
                <a:solidFill>
                  <a:srgbClr val="0070C0"/>
                </a:solidFill>
                <a:latin typeface="Book Antiqua" pitchFamily="18" charset="0"/>
                <a:ea typeface="Calibri"/>
                <a:cs typeface="Times New Roman"/>
              </a:rPr>
              <a:t>Clause 16(e)</a:t>
            </a:r>
            <a:r>
              <a:rPr lang="en-IN" sz="2000" b="1" dirty="0">
                <a:latin typeface="Book Antiqua" pitchFamily="18" charset="0"/>
                <a:ea typeface="Calibri"/>
                <a:cs typeface="Times New Roman"/>
              </a:rPr>
              <a:t>.</a:t>
            </a:r>
          </a:p>
        </p:txBody>
      </p:sp>
    </p:spTree>
    <p:extLst>
      <p:ext uri="{BB962C8B-B14F-4D97-AF65-F5344CB8AC3E}">
        <p14:creationId xmlns:p14="http://schemas.microsoft.com/office/powerpoint/2010/main" val="1953148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584775"/>
          </a:xfrm>
          <a:prstGeom prst="rect">
            <a:avLst/>
          </a:prstGeom>
          <a:noFill/>
        </p:spPr>
        <p:txBody>
          <a:bodyPr wrap="square" rtlCol="0">
            <a:spAutoFit/>
          </a:bodyPr>
          <a:lstStyle/>
          <a:p>
            <a:r>
              <a:rPr lang="en-US" sz="3200" b="1" dirty="0">
                <a:solidFill>
                  <a:srgbClr val="002060"/>
                </a:solidFill>
                <a:latin typeface="Book Antiqua" pitchFamily="18" charset="0"/>
              </a:rPr>
              <a:t>Exempt Income:</a:t>
            </a:r>
            <a:endParaRPr lang="en-IN" sz="3200" b="1" dirty="0">
              <a:solidFill>
                <a:srgbClr val="002060"/>
              </a:solidFill>
              <a:latin typeface="Book Antiqua" pitchFamily="18" charset="0"/>
            </a:endParaRPr>
          </a:p>
        </p:txBody>
      </p:sp>
      <p:cxnSp>
        <p:nvCxnSpPr>
          <p:cNvPr id="9" name="Straight Connector 8"/>
          <p:cNvCxnSpPr/>
          <p:nvPr/>
        </p:nvCxnSpPr>
        <p:spPr>
          <a:xfrm>
            <a:off x="0" y="90872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628800"/>
            <a:ext cx="8572560" cy="5229200"/>
          </a:xfrm>
          <a:prstGeom prst="rect">
            <a:avLst/>
          </a:prstGeom>
          <a:noFill/>
        </p:spPr>
        <p:txBody>
          <a:bodyPr wrap="square" rtlCol="0">
            <a:normAutofit/>
          </a:bodyPr>
          <a:lstStyle/>
          <a:p>
            <a:pPr marL="457200" indent="-457200" algn="just">
              <a:lnSpc>
                <a:spcPct val="150000"/>
              </a:lnSpc>
              <a:buFont typeface="Wingdings" charset="2"/>
              <a:buChar char="Ø"/>
            </a:pPr>
            <a:endParaRPr lang="en-IN" sz="2000" b="1" dirty="0">
              <a:solidFill>
                <a:srgbClr val="00B050"/>
              </a:solidFill>
              <a:latin typeface="Book Antiqua" pitchFamily="18" charset="0"/>
              <a:ea typeface="Calibri"/>
              <a:cs typeface="Times New Roman"/>
            </a:endParaRPr>
          </a:p>
        </p:txBody>
      </p:sp>
      <p:pic>
        <p:nvPicPr>
          <p:cNvPr id="5" name="Picture 4">
            <a:extLst>
              <a:ext uri="{FF2B5EF4-FFF2-40B4-BE49-F238E27FC236}">
                <a16:creationId xmlns:a16="http://schemas.microsoft.com/office/drawing/2014/main" id="{30B9178B-4743-3603-5A5F-32312DA6CF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4" y="966851"/>
            <a:ext cx="9009072" cy="3319849"/>
          </a:xfrm>
          <a:prstGeom prst="rect">
            <a:avLst/>
          </a:prstGeom>
        </p:spPr>
      </p:pic>
      <p:pic>
        <p:nvPicPr>
          <p:cNvPr id="6" name="Picture 5">
            <a:extLst>
              <a:ext uri="{FF2B5EF4-FFF2-40B4-BE49-F238E27FC236}">
                <a16:creationId xmlns:a16="http://schemas.microsoft.com/office/drawing/2014/main" id="{28A2E4D8-919E-B4AD-84EF-04F3FEB67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4221088"/>
            <a:ext cx="8928992" cy="2636912"/>
          </a:xfrm>
          <a:prstGeom prst="rect">
            <a:avLst/>
          </a:prstGeom>
        </p:spPr>
      </p:pic>
    </p:spTree>
    <p:extLst>
      <p:ext uri="{BB962C8B-B14F-4D97-AF65-F5344CB8AC3E}">
        <p14:creationId xmlns:p14="http://schemas.microsoft.com/office/powerpoint/2010/main" val="8393892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1077218"/>
          </a:xfrm>
          <a:prstGeom prst="rect">
            <a:avLst/>
          </a:prstGeom>
          <a:noFill/>
        </p:spPr>
        <p:txBody>
          <a:bodyPr wrap="square" rtlCol="0">
            <a:spAutoFit/>
          </a:bodyPr>
          <a:lstStyle/>
          <a:p>
            <a:r>
              <a:rPr lang="en-US" sz="3200" b="1" dirty="0">
                <a:solidFill>
                  <a:srgbClr val="002060"/>
                </a:solidFill>
                <a:latin typeface="Book Antiqua" pitchFamily="18" charset="0"/>
              </a:rPr>
              <a:t>Disallowance of delay payment of PF / ESIC under Section 36(1)(</a:t>
            </a:r>
            <a:r>
              <a:rPr lang="en-US" sz="3200" b="1" dirty="0" err="1">
                <a:solidFill>
                  <a:srgbClr val="002060"/>
                </a:solidFill>
                <a:latin typeface="Book Antiqua" pitchFamily="18" charset="0"/>
              </a:rPr>
              <a:t>va</a:t>
            </a:r>
            <a:r>
              <a:rPr lang="en-US" sz="3200" b="1" dirty="0">
                <a:solidFill>
                  <a:srgbClr val="002060"/>
                </a:solidFill>
                <a:latin typeface="Book Antiqua" pitchFamily="18" charset="0"/>
              </a:rPr>
              <a:t>):</a:t>
            </a:r>
            <a:endParaRPr lang="en-IN" sz="3200" b="1" dirty="0">
              <a:solidFill>
                <a:srgbClr val="002060"/>
              </a:solidFill>
              <a:latin typeface="Book Antiqua" pitchFamily="18" charset="0"/>
            </a:endParaRPr>
          </a:p>
        </p:txBody>
      </p:sp>
      <p:cxnSp>
        <p:nvCxnSpPr>
          <p:cNvPr id="9" name="Straight Connector 8"/>
          <p:cNvCxnSpPr/>
          <p:nvPr/>
        </p:nvCxnSpPr>
        <p:spPr>
          <a:xfrm>
            <a:off x="0" y="1412776"/>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628800"/>
            <a:ext cx="8572560" cy="5229200"/>
          </a:xfrm>
          <a:prstGeom prst="rect">
            <a:avLst/>
          </a:prstGeom>
          <a:noFill/>
        </p:spPr>
        <p:txBody>
          <a:bodyPr wrap="square" rtlCol="0">
            <a:normAutofit/>
          </a:bodyPr>
          <a:lstStyle/>
          <a:p>
            <a:pPr marL="457200" indent="-457200" algn="just">
              <a:lnSpc>
                <a:spcPct val="150000"/>
              </a:lnSpc>
              <a:buFont typeface="Wingdings" charset="2"/>
              <a:buChar char="Ø"/>
            </a:pPr>
            <a:r>
              <a:rPr lang="en-IN" sz="2000" b="1" dirty="0">
                <a:latin typeface="Book Antiqua" pitchFamily="18" charset="0"/>
                <a:ea typeface="Calibri"/>
                <a:cs typeface="Times New Roman"/>
              </a:rPr>
              <a:t>The </a:t>
            </a:r>
            <a:r>
              <a:rPr lang="en-IN" sz="2000" b="1" dirty="0">
                <a:solidFill>
                  <a:srgbClr val="0070C0"/>
                </a:solidFill>
                <a:latin typeface="Book Antiqua" pitchFamily="18" charset="0"/>
                <a:ea typeface="Calibri"/>
                <a:cs typeface="Times New Roman"/>
              </a:rPr>
              <a:t>Hon’ble Supreme Court</a:t>
            </a:r>
            <a:r>
              <a:rPr lang="en-IN" sz="2000" b="1" dirty="0">
                <a:latin typeface="Book Antiqua" pitchFamily="18" charset="0"/>
                <a:ea typeface="Calibri"/>
                <a:cs typeface="Times New Roman"/>
              </a:rPr>
              <a:t> in the case of </a:t>
            </a:r>
            <a:r>
              <a:rPr lang="en-IN" sz="2000" b="1" dirty="0">
                <a:solidFill>
                  <a:srgbClr val="0070C0"/>
                </a:solidFill>
                <a:latin typeface="Book Antiqua" pitchFamily="18" charset="0"/>
                <a:ea typeface="Calibri"/>
                <a:cs typeface="Times New Roman"/>
              </a:rPr>
              <a:t>Checkmate Services Private Limited vs. CIT</a:t>
            </a:r>
            <a:r>
              <a:rPr lang="en-IN" sz="2000" b="1" dirty="0">
                <a:latin typeface="Book Antiqua" pitchFamily="18" charset="0"/>
                <a:ea typeface="Calibri"/>
                <a:cs typeface="Times New Roman"/>
              </a:rPr>
              <a:t> (Civil Appeal No. 2833/2016) has held that employees contribution paid after due date under respective Act is liable to be disallowed.</a:t>
            </a:r>
          </a:p>
          <a:p>
            <a:pPr marL="457200" indent="-457200" algn="just">
              <a:lnSpc>
                <a:spcPct val="150000"/>
              </a:lnSpc>
              <a:buFont typeface="Wingdings" charset="2"/>
              <a:buChar char="Ø"/>
            </a:pPr>
            <a:r>
              <a:rPr lang="en-IN" sz="2000" b="1" dirty="0">
                <a:latin typeface="Book Antiqua" pitchFamily="18" charset="0"/>
                <a:ea typeface="Calibri"/>
                <a:cs typeface="Times New Roman"/>
              </a:rPr>
              <a:t>Principle of Natural justice ?</a:t>
            </a:r>
          </a:p>
          <a:p>
            <a:pPr marL="457200" indent="-457200" algn="just">
              <a:lnSpc>
                <a:spcPct val="150000"/>
              </a:lnSpc>
              <a:buFont typeface="Wingdings" charset="2"/>
              <a:buChar char="Ø"/>
            </a:pPr>
            <a:r>
              <a:rPr lang="en-IN" sz="2000" b="1" dirty="0">
                <a:latin typeface="Book Antiqua" pitchFamily="18" charset="0"/>
                <a:ea typeface="Calibri"/>
                <a:cs typeface="Times New Roman"/>
              </a:rPr>
              <a:t>Real Income theory ?</a:t>
            </a:r>
          </a:p>
          <a:p>
            <a:pPr marL="457200" indent="-457200" algn="just">
              <a:lnSpc>
                <a:spcPct val="150000"/>
              </a:lnSpc>
              <a:buFont typeface="Wingdings" charset="2"/>
              <a:buChar char="Ø"/>
            </a:pPr>
            <a:r>
              <a:rPr lang="en-IN" sz="2000" b="1" dirty="0">
                <a:solidFill>
                  <a:srgbClr val="0070C0"/>
                </a:solidFill>
                <a:latin typeface="Book Antiqua" pitchFamily="18" charset="0"/>
                <a:ea typeface="Calibri"/>
                <a:cs typeface="Times New Roman"/>
              </a:rPr>
              <a:t>Under the Income Tax Act, 2025</a:t>
            </a:r>
            <a:r>
              <a:rPr lang="en-IN" sz="2000" b="1" dirty="0">
                <a:latin typeface="Book Antiqua" pitchFamily="18" charset="0"/>
                <a:ea typeface="Calibri"/>
                <a:cs typeface="Times New Roman"/>
              </a:rPr>
              <a:t> – </a:t>
            </a:r>
            <a:r>
              <a:rPr lang="en-IN" sz="2000" b="1" dirty="0">
                <a:solidFill>
                  <a:srgbClr val="00B050"/>
                </a:solidFill>
                <a:latin typeface="Book Antiqua" pitchFamily="18" charset="0"/>
                <a:ea typeface="Calibri"/>
                <a:cs typeface="Times New Roman"/>
              </a:rPr>
              <a:t>PF / ESIC deposited after due date under respective Act but deposited on or before the due date of filing return of income – then allowable.</a:t>
            </a:r>
          </a:p>
        </p:txBody>
      </p:sp>
    </p:spTree>
    <p:extLst>
      <p:ext uri="{BB962C8B-B14F-4D97-AF65-F5344CB8AC3E}">
        <p14:creationId xmlns:p14="http://schemas.microsoft.com/office/powerpoint/2010/main" val="20843684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93652" cy="1569660"/>
          </a:xfrm>
          <a:prstGeom prst="rect">
            <a:avLst/>
          </a:prstGeom>
          <a:noFill/>
        </p:spPr>
        <p:txBody>
          <a:bodyPr wrap="square" rtlCol="0">
            <a:spAutoFit/>
          </a:bodyPr>
          <a:lstStyle/>
          <a:p>
            <a:pPr algn="just"/>
            <a:r>
              <a:rPr lang="en-US" sz="3200" b="1" dirty="0">
                <a:solidFill>
                  <a:srgbClr val="002060"/>
                </a:solidFill>
                <a:latin typeface="Book Antiqua" pitchFamily="18" charset="0"/>
              </a:rPr>
              <a:t>Disallowance of Interest paid to MSME and delay payments to Micro and Small Enterprises under Section 43B(h) :</a:t>
            </a:r>
            <a:endParaRPr lang="en-IN" sz="3200" b="1" dirty="0">
              <a:solidFill>
                <a:srgbClr val="002060"/>
              </a:solidFill>
              <a:latin typeface="Book Antiqua" pitchFamily="18" charset="0"/>
            </a:endParaRPr>
          </a:p>
        </p:txBody>
      </p:sp>
      <p:cxnSp>
        <p:nvCxnSpPr>
          <p:cNvPr id="9" name="Straight Connector 8"/>
          <p:cNvCxnSpPr/>
          <p:nvPr/>
        </p:nvCxnSpPr>
        <p:spPr>
          <a:xfrm>
            <a:off x="0" y="1843236"/>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55388"/>
            <a:ext cx="8572560" cy="5002612"/>
          </a:xfrm>
          <a:prstGeom prst="rect">
            <a:avLst/>
          </a:prstGeom>
          <a:noFill/>
        </p:spPr>
        <p:txBody>
          <a:bodyPr wrap="square" rtlCol="0">
            <a:normAutofit/>
          </a:bodyPr>
          <a:lstStyle/>
          <a:p>
            <a:pPr marL="457200" indent="-457200" algn="just">
              <a:lnSpc>
                <a:spcPct val="150000"/>
              </a:lnSpc>
              <a:buFont typeface="Wingdings" charset="2"/>
              <a:buChar char="Ø"/>
            </a:pPr>
            <a:endParaRPr lang="en-IN" sz="2000" b="1" dirty="0">
              <a:solidFill>
                <a:srgbClr val="00B050"/>
              </a:solidFill>
              <a:latin typeface="Book Antiqua" pitchFamily="18" charset="0"/>
              <a:ea typeface="Calibri"/>
              <a:cs typeface="Times New Roman"/>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2744"/>
            <a:ext cx="9158992" cy="4634608"/>
          </a:xfrm>
          <a:prstGeom prst="rect">
            <a:avLst/>
          </a:prstGeom>
        </p:spPr>
      </p:pic>
    </p:spTree>
    <p:extLst>
      <p:ext uri="{BB962C8B-B14F-4D97-AF65-F5344CB8AC3E}">
        <p14:creationId xmlns:p14="http://schemas.microsoft.com/office/powerpoint/2010/main" val="6449762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93652" cy="1569660"/>
          </a:xfrm>
          <a:prstGeom prst="rect">
            <a:avLst/>
          </a:prstGeom>
          <a:noFill/>
        </p:spPr>
        <p:txBody>
          <a:bodyPr wrap="square" rtlCol="0">
            <a:spAutoFit/>
          </a:bodyPr>
          <a:lstStyle/>
          <a:p>
            <a:pPr algn="just"/>
            <a:r>
              <a:rPr lang="en-US" sz="3200" b="1" dirty="0">
                <a:solidFill>
                  <a:srgbClr val="002060"/>
                </a:solidFill>
                <a:latin typeface="Book Antiqua" pitchFamily="18" charset="0"/>
              </a:rPr>
              <a:t>Disallowance of Interest paid to MSME and delay payments to Micro and Small Enterprises under Section 43B(h) :</a:t>
            </a:r>
            <a:endParaRPr lang="en-IN" sz="3200" b="1" dirty="0">
              <a:solidFill>
                <a:srgbClr val="002060"/>
              </a:solidFill>
              <a:latin typeface="Book Antiqua" pitchFamily="18" charset="0"/>
            </a:endParaRPr>
          </a:p>
        </p:txBody>
      </p:sp>
      <p:cxnSp>
        <p:nvCxnSpPr>
          <p:cNvPr id="9" name="Straight Connector 8"/>
          <p:cNvCxnSpPr/>
          <p:nvPr/>
        </p:nvCxnSpPr>
        <p:spPr>
          <a:xfrm>
            <a:off x="0" y="1843236"/>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55388"/>
            <a:ext cx="8572560" cy="5002612"/>
          </a:xfrm>
          <a:prstGeom prst="rect">
            <a:avLst/>
          </a:prstGeom>
          <a:noFill/>
        </p:spPr>
        <p:txBody>
          <a:bodyPr wrap="square" rtlCol="0">
            <a:normAutofit/>
          </a:bodyPr>
          <a:lstStyle/>
          <a:p>
            <a:pPr marL="457200" indent="-457200" algn="just">
              <a:lnSpc>
                <a:spcPct val="150000"/>
              </a:lnSpc>
              <a:buFont typeface="Wingdings" charset="2"/>
              <a:buChar char="Ø"/>
            </a:pPr>
            <a:endParaRPr lang="en-IN" sz="2000" b="1" dirty="0">
              <a:solidFill>
                <a:srgbClr val="00B050"/>
              </a:solidFill>
              <a:latin typeface="Book Antiqua" pitchFamily="18" charset="0"/>
              <a:ea typeface="Calibri"/>
              <a:cs typeface="Times New Roman"/>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0621"/>
            <a:ext cx="9143999" cy="4987379"/>
          </a:xfrm>
          <a:prstGeom prst="rect">
            <a:avLst/>
          </a:prstGeom>
        </p:spPr>
      </p:pic>
    </p:spTree>
    <p:extLst>
      <p:ext uri="{BB962C8B-B14F-4D97-AF65-F5344CB8AC3E}">
        <p14:creationId xmlns:p14="http://schemas.microsoft.com/office/powerpoint/2010/main" val="16631673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93652" cy="1569660"/>
          </a:xfrm>
          <a:prstGeom prst="rect">
            <a:avLst/>
          </a:prstGeom>
          <a:noFill/>
        </p:spPr>
        <p:txBody>
          <a:bodyPr wrap="square" rtlCol="0">
            <a:spAutoFit/>
          </a:bodyPr>
          <a:lstStyle/>
          <a:p>
            <a:pPr algn="just"/>
            <a:r>
              <a:rPr lang="en-US" sz="3200" b="1" dirty="0">
                <a:solidFill>
                  <a:srgbClr val="002060"/>
                </a:solidFill>
                <a:latin typeface="Book Antiqua" pitchFamily="18" charset="0"/>
              </a:rPr>
              <a:t>Disallowance of Interest paid to MSME and delay payments to Micro and Small Enterprises under Section 43B(h) :</a:t>
            </a:r>
            <a:endParaRPr lang="en-IN" sz="3200" b="1" dirty="0">
              <a:solidFill>
                <a:srgbClr val="002060"/>
              </a:solidFill>
              <a:latin typeface="Book Antiqua" pitchFamily="18" charset="0"/>
            </a:endParaRPr>
          </a:p>
        </p:txBody>
      </p:sp>
      <p:cxnSp>
        <p:nvCxnSpPr>
          <p:cNvPr id="9" name="Straight Connector 8"/>
          <p:cNvCxnSpPr/>
          <p:nvPr/>
        </p:nvCxnSpPr>
        <p:spPr>
          <a:xfrm>
            <a:off x="0" y="1843236"/>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55388"/>
            <a:ext cx="8572560" cy="5002612"/>
          </a:xfrm>
          <a:prstGeom prst="rect">
            <a:avLst/>
          </a:prstGeom>
          <a:noFill/>
        </p:spPr>
        <p:txBody>
          <a:bodyPr wrap="square" rtlCol="0">
            <a:normAutofit lnSpcReduction="10000"/>
          </a:bodyPr>
          <a:lstStyle/>
          <a:p>
            <a:pPr algn="just">
              <a:lnSpc>
                <a:spcPct val="150000"/>
              </a:lnSpc>
            </a:pPr>
            <a:r>
              <a:rPr lang="en-IN" sz="2000" b="1" dirty="0">
                <a:solidFill>
                  <a:srgbClr val="FF0000"/>
                </a:solidFill>
                <a:latin typeface="Book Antiqua" pitchFamily="18" charset="0"/>
                <a:ea typeface="Calibri"/>
                <a:cs typeface="Times New Roman"/>
              </a:rPr>
              <a:t>Payments to Micro and Small Vendors (not being trading concerns) and Interest payable to MSME</a:t>
            </a:r>
          </a:p>
          <a:p>
            <a:pPr marL="457200" indent="-457200" algn="just">
              <a:lnSpc>
                <a:spcPct val="150000"/>
              </a:lnSpc>
              <a:buFont typeface="Wingdings" charset="2"/>
              <a:buChar char="Ø"/>
            </a:pPr>
            <a:r>
              <a:rPr lang="en-IN" sz="2000" b="1" dirty="0">
                <a:latin typeface="Book Antiqua" pitchFamily="18" charset="0"/>
                <a:ea typeface="Calibri"/>
                <a:cs typeface="Times New Roman"/>
              </a:rPr>
              <a:t>If any amount is debited in the P&amp;L Account on account of Interest paid / payable to Micro, Small and Medium Enterprises (‘MSME’), then as per Section 23 of the MSME Act, 2006, the same is required to be disallowed in the Computation of Income.</a:t>
            </a:r>
          </a:p>
          <a:p>
            <a:pPr algn="just">
              <a:lnSpc>
                <a:spcPct val="150000"/>
              </a:lnSpc>
            </a:pPr>
            <a:r>
              <a:rPr lang="en-IN" sz="2000" b="1" dirty="0">
                <a:solidFill>
                  <a:srgbClr val="0070C0"/>
                </a:solidFill>
                <a:latin typeface="Book Antiqua" pitchFamily="18" charset="0"/>
                <a:ea typeface="Calibri"/>
                <a:cs typeface="Times New Roman"/>
              </a:rPr>
              <a:t>Section 23 of MSME Act, 2006 reads as under:</a:t>
            </a:r>
          </a:p>
          <a:p>
            <a:pPr marL="457200" indent="-457200" algn="just">
              <a:lnSpc>
                <a:spcPct val="150000"/>
              </a:lnSpc>
              <a:buFont typeface="Wingdings" charset="2"/>
              <a:buChar char="Ø"/>
            </a:pPr>
            <a:r>
              <a:rPr lang="en-IN" sz="2000" b="1" i="1" dirty="0">
                <a:latin typeface="Book Antiqua" pitchFamily="18" charset="0"/>
                <a:ea typeface="Calibri"/>
                <a:cs typeface="Times New Roman"/>
              </a:rPr>
              <a:t>“</a:t>
            </a:r>
            <a:r>
              <a:rPr lang="en-IN" sz="2000" b="1" i="1" u="sng" dirty="0">
                <a:solidFill>
                  <a:srgbClr val="FF0000"/>
                </a:solidFill>
                <a:latin typeface="Book Antiqua" pitchFamily="18" charset="0"/>
                <a:ea typeface="Calibri"/>
                <a:cs typeface="Times New Roman"/>
              </a:rPr>
              <a:t>Notwithstanding</a:t>
            </a:r>
            <a:r>
              <a:rPr lang="en-IN" sz="2000" b="1" i="1" dirty="0">
                <a:latin typeface="Book Antiqua" pitchFamily="18" charset="0"/>
                <a:ea typeface="Calibri"/>
                <a:cs typeface="Times New Roman"/>
              </a:rPr>
              <a:t> anything contained in the Income-tax Act, 1961 as per section 23 of MSMED Act, 2006 </a:t>
            </a:r>
            <a:r>
              <a:rPr lang="en-IN" sz="2000" b="1" i="1" u="sng" dirty="0">
                <a:solidFill>
                  <a:srgbClr val="FF0000"/>
                </a:solidFill>
                <a:latin typeface="Book Antiqua" pitchFamily="18" charset="0"/>
                <a:ea typeface="Calibri"/>
                <a:cs typeface="Times New Roman"/>
              </a:rPr>
              <a:t>interest</a:t>
            </a:r>
            <a:r>
              <a:rPr lang="en-IN" sz="2000" b="1" i="1" dirty="0">
                <a:latin typeface="Book Antiqua" pitchFamily="18" charset="0"/>
                <a:ea typeface="Calibri"/>
                <a:cs typeface="Times New Roman"/>
              </a:rPr>
              <a:t>, as calculated under section 16 </a:t>
            </a:r>
            <a:r>
              <a:rPr lang="en-IN" sz="2000" b="1" i="1" u="sng" dirty="0">
                <a:solidFill>
                  <a:srgbClr val="FF0000"/>
                </a:solidFill>
                <a:latin typeface="Book Antiqua" pitchFamily="18" charset="0"/>
                <a:ea typeface="Calibri"/>
                <a:cs typeface="Times New Roman"/>
              </a:rPr>
              <a:t>shall not be allowed as a deduction for the purposes of the computation of income</a:t>
            </a:r>
            <a:r>
              <a:rPr lang="en-IN" sz="2000" b="1" i="1" dirty="0">
                <a:latin typeface="Book Antiqua" pitchFamily="18" charset="0"/>
                <a:ea typeface="Calibri"/>
                <a:cs typeface="Times New Roman"/>
              </a:rPr>
              <a:t> under the Income-tax Act, 1961.”</a:t>
            </a:r>
          </a:p>
        </p:txBody>
      </p:sp>
    </p:spTree>
    <p:extLst>
      <p:ext uri="{BB962C8B-B14F-4D97-AF65-F5344CB8AC3E}">
        <p14:creationId xmlns:p14="http://schemas.microsoft.com/office/powerpoint/2010/main" val="10616921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9001156" cy="584775"/>
          </a:xfrm>
          <a:prstGeom prst="rect">
            <a:avLst/>
          </a:prstGeom>
          <a:noFill/>
        </p:spPr>
        <p:txBody>
          <a:bodyPr wrap="square" rtlCol="0">
            <a:spAutoFit/>
          </a:bodyPr>
          <a:lstStyle/>
          <a:p>
            <a:r>
              <a:rPr lang="en-US" sz="3200" b="1" dirty="0">
                <a:solidFill>
                  <a:srgbClr val="002060"/>
                </a:solidFill>
                <a:latin typeface="Book Antiqua" pitchFamily="18" charset="0"/>
              </a:rPr>
              <a:t>Interest on GST / Service tax / GST Late Fee:</a:t>
            </a:r>
            <a:endParaRPr lang="en-IN" sz="3200" b="1" dirty="0">
              <a:solidFill>
                <a:srgbClr val="002060"/>
              </a:solidFill>
              <a:latin typeface="Book Antiqua" pitchFamily="18" charset="0"/>
            </a:endParaRPr>
          </a:p>
        </p:txBody>
      </p:sp>
      <p:cxnSp>
        <p:nvCxnSpPr>
          <p:cNvPr id="9" name="Straight Connector 8"/>
          <p:cNvCxnSpPr/>
          <p:nvPr/>
        </p:nvCxnSpPr>
        <p:spPr>
          <a:xfrm>
            <a:off x="0" y="98072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92541"/>
            <a:ext cx="8572560" cy="5765459"/>
          </a:xfrm>
          <a:prstGeom prst="rect">
            <a:avLst/>
          </a:prstGeom>
          <a:noFill/>
        </p:spPr>
        <p:txBody>
          <a:bodyPr wrap="square" rtlCol="0">
            <a:normAutofit/>
          </a:bodyPr>
          <a:lstStyle/>
          <a:p>
            <a:pPr marL="457200" indent="-457200" algn="just">
              <a:lnSpc>
                <a:spcPct val="150000"/>
              </a:lnSpc>
              <a:buFont typeface="Wingdings" charset="2"/>
              <a:buChar char="Ø"/>
            </a:pPr>
            <a:r>
              <a:rPr lang="en-IN" sz="2000" b="1" dirty="0">
                <a:solidFill>
                  <a:srgbClr val="0070C0"/>
                </a:solidFill>
                <a:latin typeface="Book Antiqua" pitchFamily="18" charset="0"/>
                <a:ea typeface="Calibri"/>
                <a:cs typeface="Times New Roman"/>
              </a:rPr>
              <a:t>Interest on late payment of VAT / GST / Service tax, GST Late fees, etc. </a:t>
            </a:r>
            <a:r>
              <a:rPr lang="en-IN" sz="2000" b="1" dirty="0">
                <a:latin typeface="Book Antiqua" pitchFamily="18" charset="0"/>
                <a:ea typeface="Calibri"/>
                <a:cs typeface="Times New Roman"/>
              </a:rPr>
              <a:t>are </a:t>
            </a:r>
            <a:r>
              <a:rPr lang="en-IN" sz="2000" b="1" dirty="0">
                <a:solidFill>
                  <a:srgbClr val="00B050"/>
                </a:solidFill>
                <a:latin typeface="Book Antiqua" pitchFamily="18" charset="0"/>
                <a:ea typeface="Calibri"/>
                <a:cs typeface="Times New Roman"/>
              </a:rPr>
              <a:t>compensatory in nature </a:t>
            </a:r>
            <a:r>
              <a:rPr lang="en-IN" sz="2000" b="1" dirty="0">
                <a:latin typeface="Book Antiqua" pitchFamily="18" charset="0"/>
                <a:ea typeface="Calibri"/>
                <a:cs typeface="Times New Roman"/>
              </a:rPr>
              <a:t>and not penal in nature and are thus, allowable expenditure.</a:t>
            </a:r>
          </a:p>
          <a:p>
            <a:pPr marL="914400" lvl="1" indent="-457200" algn="just">
              <a:lnSpc>
                <a:spcPct val="150000"/>
              </a:lnSpc>
              <a:buFont typeface="Wingdings" charset="2"/>
              <a:buChar char="Ø"/>
            </a:pPr>
            <a:r>
              <a:rPr lang="en-IN" sz="2000" b="1" dirty="0">
                <a:latin typeface="Book Antiqua" pitchFamily="18" charset="0"/>
                <a:ea typeface="Calibri"/>
                <a:cs typeface="Times New Roman"/>
              </a:rPr>
              <a:t>Hon’ble Supreme Court - </a:t>
            </a:r>
            <a:r>
              <a:rPr lang="en-IN" sz="2000" b="1" dirty="0" err="1">
                <a:latin typeface="Book Antiqua" pitchFamily="18" charset="0"/>
                <a:ea typeface="Calibri"/>
                <a:cs typeface="Times New Roman"/>
              </a:rPr>
              <a:t>Mahalaxmi</a:t>
            </a:r>
            <a:r>
              <a:rPr lang="en-IN" sz="2000" b="1" dirty="0">
                <a:latin typeface="Book Antiqua" pitchFamily="18" charset="0"/>
                <a:ea typeface="Calibri"/>
                <a:cs typeface="Times New Roman"/>
              </a:rPr>
              <a:t> Sugar Mills Co. v. CIT (1980) 123 ITR 429.</a:t>
            </a:r>
          </a:p>
          <a:p>
            <a:pPr marL="914400" lvl="1" indent="-457200" algn="just">
              <a:lnSpc>
                <a:spcPct val="150000"/>
              </a:lnSpc>
              <a:buFont typeface="Wingdings" charset="2"/>
              <a:buChar char="Ø"/>
            </a:pPr>
            <a:r>
              <a:rPr lang="en-IN" sz="2000" b="1" dirty="0">
                <a:latin typeface="Book Antiqua" pitchFamily="18" charset="0"/>
                <a:ea typeface="Calibri"/>
                <a:cs typeface="Times New Roman"/>
              </a:rPr>
              <a:t>Hon’ble Supreme Court - </a:t>
            </a:r>
            <a:r>
              <a:rPr lang="en-IN" sz="2000" b="1" dirty="0" err="1">
                <a:latin typeface="Book Antiqua" pitchFamily="18" charset="0"/>
                <a:ea typeface="Calibri"/>
                <a:cs typeface="Times New Roman"/>
              </a:rPr>
              <a:t>Lachmandas</a:t>
            </a:r>
            <a:r>
              <a:rPr lang="en-IN" sz="2000" b="1" dirty="0">
                <a:latin typeface="Book Antiqua" pitchFamily="18" charset="0"/>
                <a:ea typeface="Calibri"/>
                <a:cs typeface="Times New Roman"/>
              </a:rPr>
              <a:t> </a:t>
            </a:r>
            <a:r>
              <a:rPr lang="en-IN" sz="2000" b="1" dirty="0" err="1">
                <a:latin typeface="Book Antiqua" pitchFamily="18" charset="0"/>
                <a:ea typeface="Calibri"/>
                <a:cs typeface="Times New Roman"/>
              </a:rPr>
              <a:t>Mathuradas</a:t>
            </a:r>
            <a:r>
              <a:rPr lang="en-IN" sz="2000" b="1" dirty="0">
                <a:latin typeface="Book Antiqua" pitchFamily="18" charset="0"/>
                <a:ea typeface="Calibri"/>
                <a:cs typeface="Times New Roman"/>
              </a:rPr>
              <a:t> vs CIT [2002] 254 ITR 799.</a:t>
            </a:r>
          </a:p>
          <a:p>
            <a:pPr marL="914400" lvl="1" indent="-457200" algn="just">
              <a:lnSpc>
                <a:spcPct val="150000"/>
              </a:lnSpc>
              <a:buFont typeface="Wingdings" charset="2"/>
              <a:buChar char="Ø"/>
            </a:pPr>
            <a:r>
              <a:rPr lang="en-IN" sz="2000" b="1" dirty="0">
                <a:latin typeface="Book Antiqua" pitchFamily="18" charset="0"/>
                <a:ea typeface="Calibri"/>
                <a:cs typeface="Times New Roman"/>
              </a:rPr>
              <a:t>Hon’ble Supreme Court – Hyderabad </a:t>
            </a:r>
            <a:r>
              <a:rPr lang="en-IN" sz="2000" b="1" dirty="0" err="1">
                <a:latin typeface="Book Antiqua" pitchFamily="18" charset="0"/>
                <a:ea typeface="Calibri"/>
                <a:cs typeface="Times New Roman"/>
              </a:rPr>
              <a:t>Allwyn</a:t>
            </a:r>
            <a:r>
              <a:rPr lang="en-IN" sz="2000" b="1" dirty="0">
                <a:latin typeface="Book Antiqua" pitchFamily="18" charset="0"/>
                <a:ea typeface="Calibri"/>
                <a:cs typeface="Times New Roman"/>
              </a:rPr>
              <a:t> Metal Works Ltd. vs. CIT (172 ITR 113).</a:t>
            </a:r>
            <a:endParaRPr lang="en-IN" sz="2000" b="1" dirty="0">
              <a:solidFill>
                <a:srgbClr val="00B050"/>
              </a:solidFill>
              <a:latin typeface="Book Antiqua" pitchFamily="18" charset="0"/>
              <a:ea typeface="Calibri"/>
              <a:cs typeface="Times New Roman"/>
            </a:endParaRPr>
          </a:p>
        </p:txBody>
      </p:sp>
    </p:spTree>
    <p:extLst>
      <p:ext uri="{BB962C8B-B14F-4D97-AF65-F5344CB8AC3E}">
        <p14:creationId xmlns:p14="http://schemas.microsoft.com/office/powerpoint/2010/main" val="12670319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Derivatives: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457200" indent="-457200" algn="just">
              <a:lnSpc>
                <a:spcPct val="150000"/>
              </a:lnSpc>
            </a:pPr>
            <a:endParaRPr lang="en-IN" sz="2000" b="1" dirty="0">
              <a:latin typeface="Book Antiqua" pitchFamily="18" charset="0"/>
              <a:ea typeface="Calibri"/>
              <a:cs typeface="Times New Roman"/>
            </a:endParaRPr>
          </a:p>
        </p:txBody>
      </p:sp>
      <p:sp>
        <p:nvSpPr>
          <p:cNvPr id="10" name="TextBox 9"/>
          <p:cNvSpPr txBox="1"/>
          <p:nvPr/>
        </p:nvSpPr>
        <p:spPr>
          <a:xfrm>
            <a:off x="285720" y="1000108"/>
            <a:ext cx="8429684" cy="400110"/>
          </a:xfrm>
          <a:prstGeom prst="rect">
            <a:avLst/>
          </a:prstGeom>
          <a:noFill/>
        </p:spPr>
        <p:txBody>
          <a:bodyPr wrap="square" rtlCol="0">
            <a:spAutoFit/>
          </a:bodyPr>
          <a:lstStyle/>
          <a:p>
            <a:r>
              <a:rPr lang="en-US" sz="2000" b="1" u="sng" dirty="0">
                <a:solidFill>
                  <a:srgbClr val="002060"/>
                </a:solidFill>
                <a:latin typeface="Book Antiqua" pitchFamily="18" charset="0"/>
              </a:rPr>
              <a:t>ICAI </a:t>
            </a:r>
            <a:r>
              <a:rPr lang="en-US" sz="2000" b="1" u="sng" dirty="0">
                <a:solidFill>
                  <a:srgbClr val="FF0000"/>
                </a:solidFill>
                <a:latin typeface="Book Antiqua" pitchFamily="18" charset="0"/>
              </a:rPr>
              <a:t>Old</a:t>
            </a:r>
            <a:r>
              <a:rPr lang="en-US" sz="2000" b="1" u="sng" dirty="0">
                <a:solidFill>
                  <a:srgbClr val="002060"/>
                </a:solidFill>
                <a:latin typeface="Book Antiqua" pitchFamily="18" charset="0"/>
              </a:rPr>
              <a:t> Guidance Note on </a:t>
            </a:r>
            <a:r>
              <a:rPr lang="en-IN" sz="2000" b="1" u="sng" dirty="0">
                <a:solidFill>
                  <a:srgbClr val="002060"/>
                </a:solidFill>
                <a:latin typeface="Book Antiqua" pitchFamily="18" charset="0"/>
              </a:rPr>
              <a:t>Tax Audit under Section 44AB upto 2022</a:t>
            </a:r>
            <a:r>
              <a:rPr lang="en-IN" sz="2000" b="1" dirty="0">
                <a:solidFill>
                  <a:srgbClr val="002060"/>
                </a:solidFill>
                <a:latin typeface="Book Antiqua" pitchFamily="18" charset="0"/>
              </a:rPr>
              <a:t> :</a:t>
            </a:r>
          </a:p>
        </p:txBody>
      </p:sp>
      <p:pic>
        <p:nvPicPr>
          <p:cNvPr id="11"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752" y="1470068"/>
            <a:ext cx="8139688" cy="5036713"/>
          </a:xfr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Derivatives: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457200" indent="-457200" algn="just">
              <a:lnSpc>
                <a:spcPct val="150000"/>
              </a:lnSpc>
            </a:pPr>
            <a:endParaRPr lang="en-IN" sz="2000" b="1" dirty="0">
              <a:latin typeface="Book Antiqua" pitchFamily="18" charset="0"/>
              <a:ea typeface="Calibri"/>
              <a:cs typeface="Times New Roman"/>
            </a:endParaRPr>
          </a:p>
        </p:txBody>
      </p:sp>
      <p:pic>
        <p:nvPicPr>
          <p:cNvPr id="62466" name="Picture 2"/>
          <p:cNvPicPr>
            <a:picLocks noChangeAspect="1" noChangeArrowheads="1"/>
          </p:cNvPicPr>
          <p:nvPr/>
        </p:nvPicPr>
        <p:blipFill>
          <a:blip r:embed="rId2"/>
          <a:srcRect/>
          <a:stretch>
            <a:fillRect/>
          </a:stretch>
        </p:blipFill>
        <p:spPr bwMode="auto">
          <a:xfrm>
            <a:off x="357158" y="1479044"/>
            <a:ext cx="8286808" cy="5378956"/>
          </a:xfrm>
          <a:prstGeom prst="rect">
            <a:avLst/>
          </a:prstGeom>
          <a:noFill/>
          <a:ln w="9525">
            <a:noFill/>
            <a:miter lim="800000"/>
            <a:headEnd/>
            <a:tailEnd/>
          </a:ln>
          <a:effectLst/>
        </p:spPr>
      </p:pic>
      <p:sp>
        <p:nvSpPr>
          <p:cNvPr id="10" name="TextBox 9"/>
          <p:cNvSpPr txBox="1"/>
          <p:nvPr/>
        </p:nvSpPr>
        <p:spPr>
          <a:xfrm>
            <a:off x="285720" y="1000108"/>
            <a:ext cx="8429684" cy="400110"/>
          </a:xfrm>
          <a:prstGeom prst="rect">
            <a:avLst/>
          </a:prstGeom>
          <a:noFill/>
        </p:spPr>
        <p:txBody>
          <a:bodyPr wrap="square" rtlCol="0">
            <a:spAutoFit/>
          </a:bodyPr>
          <a:lstStyle/>
          <a:p>
            <a:r>
              <a:rPr lang="en-US" sz="2000" b="1" u="sng" dirty="0">
                <a:solidFill>
                  <a:srgbClr val="002060"/>
                </a:solidFill>
                <a:latin typeface="Book Antiqua" pitchFamily="18" charset="0"/>
              </a:rPr>
              <a:t>ICAI Guidance Note on </a:t>
            </a:r>
            <a:r>
              <a:rPr lang="en-IN" sz="2000" b="1" u="sng" dirty="0">
                <a:solidFill>
                  <a:srgbClr val="002060"/>
                </a:solidFill>
                <a:latin typeface="Book Antiqua" pitchFamily="18" charset="0"/>
              </a:rPr>
              <a:t>Tax Audit under Section 44AB (Revised 2026)</a:t>
            </a:r>
            <a:r>
              <a:rPr lang="en-IN" sz="2000" b="1" dirty="0">
                <a:solidFill>
                  <a:srgbClr val="002060"/>
                </a:solidFill>
                <a:latin typeface="Book Antiqua" pitchFamily="18" charset="0"/>
              </a:rPr>
              <a:t> :</a:t>
            </a:r>
          </a:p>
        </p:txBody>
      </p:sp>
      <p:sp>
        <p:nvSpPr>
          <p:cNvPr id="3" name="Right Bracket 2"/>
          <p:cNvSpPr/>
          <p:nvPr/>
        </p:nvSpPr>
        <p:spPr>
          <a:xfrm>
            <a:off x="8244408" y="5445224"/>
            <a:ext cx="288032" cy="1224136"/>
          </a:xfrm>
          <a:prstGeom prst="rightBracket">
            <a:avLst/>
          </a:pr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Connector 4"/>
          <p:cNvCxnSpPr/>
          <p:nvPr/>
        </p:nvCxnSpPr>
        <p:spPr>
          <a:xfrm>
            <a:off x="2771800" y="6093296"/>
            <a:ext cx="56166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763688" y="6453336"/>
            <a:ext cx="66967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763688" y="6741368"/>
            <a:ext cx="273630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134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Derivatives: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457200" indent="-457200" algn="just">
              <a:lnSpc>
                <a:spcPct val="150000"/>
              </a:lnSpc>
            </a:pPr>
            <a:endParaRPr lang="en-IN" sz="2000" b="1" dirty="0">
              <a:latin typeface="Book Antiqua" pitchFamily="18" charset="0"/>
              <a:ea typeface="Calibri"/>
              <a:cs typeface="Times New Roman"/>
            </a:endParaRPr>
          </a:p>
        </p:txBody>
      </p:sp>
      <p:sp>
        <p:nvSpPr>
          <p:cNvPr id="10" name="TextBox 9"/>
          <p:cNvSpPr txBox="1"/>
          <p:nvPr/>
        </p:nvSpPr>
        <p:spPr>
          <a:xfrm>
            <a:off x="285720" y="1000108"/>
            <a:ext cx="8429684" cy="400110"/>
          </a:xfrm>
          <a:prstGeom prst="rect">
            <a:avLst/>
          </a:prstGeom>
          <a:noFill/>
        </p:spPr>
        <p:txBody>
          <a:bodyPr wrap="square" rtlCol="0">
            <a:spAutoFit/>
          </a:bodyPr>
          <a:lstStyle/>
          <a:p>
            <a:r>
              <a:rPr lang="en-US" sz="2000" b="1" u="sng" dirty="0">
                <a:solidFill>
                  <a:srgbClr val="002060"/>
                </a:solidFill>
                <a:latin typeface="Book Antiqua" pitchFamily="18" charset="0"/>
              </a:rPr>
              <a:t>ICAI Guidance Note on </a:t>
            </a:r>
            <a:r>
              <a:rPr lang="en-IN" sz="2000" b="1" u="sng" dirty="0">
                <a:solidFill>
                  <a:srgbClr val="002060"/>
                </a:solidFill>
                <a:latin typeface="Book Antiqua" pitchFamily="18" charset="0"/>
              </a:rPr>
              <a:t>Tax Audit under Section 44AB (Revised 2026)</a:t>
            </a:r>
            <a:r>
              <a:rPr lang="en-IN" sz="2000" b="1" dirty="0">
                <a:solidFill>
                  <a:srgbClr val="002060"/>
                </a:solidFill>
                <a:latin typeface="Book Antiqua" pitchFamily="18" charset="0"/>
              </a:rPr>
              <a:t>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90" y="1457867"/>
            <a:ext cx="8289744" cy="5365853"/>
          </a:xfrm>
          <a:prstGeom prst="rect">
            <a:avLst/>
          </a:prstGeom>
        </p:spPr>
      </p:pic>
    </p:spTree>
    <p:extLst>
      <p:ext uri="{BB962C8B-B14F-4D97-AF65-F5344CB8AC3E}">
        <p14:creationId xmlns:p14="http://schemas.microsoft.com/office/powerpoint/2010/main" val="11349951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Futures: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457200" indent="-457200" algn="just">
              <a:lnSpc>
                <a:spcPct val="150000"/>
              </a:lnSpc>
            </a:pPr>
            <a:endParaRPr lang="en-IN" sz="2000" b="1" dirty="0">
              <a:latin typeface="Book Antiqua" pitchFamily="18" charset="0"/>
              <a:ea typeface="Calibri"/>
              <a:cs typeface="Times New Roman"/>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8736"/>
            <a:ext cx="9144000" cy="3000396"/>
          </a:xfrm>
          <a:prstGeom prst="rect">
            <a:avLst/>
          </a:prstGeom>
        </p:spPr>
      </p:pic>
      <p:sp>
        <p:nvSpPr>
          <p:cNvPr id="6" name="TextBox 5"/>
          <p:cNvSpPr txBox="1"/>
          <p:nvPr/>
        </p:nvSpPr>
        <p:spPr>
          <a:xfrm>
            <a:off x="0" y="4643446"/>
            <a:ext cx="9001156" cy="707886"/>
          </a:xfrm>
          <a:prstGeom prst="rect">
            <a:avLst/>
          </a:prstGeom>
          <a:noFill/>
        </p:spPr>
        <p:txBody>
          <a:bodyPr wrap="square" rtlCol="0">
            <a:spAutoFit/>
          </a:bodyPr>
          <a:lstStyle/>
          <a:p>
            <a:pPr algn="just"/>
            <a:r>
              <a:rPr lang="en-IN" sz="2000" b="1" dirty="0">
                <a:latin typeface="Book Antiqua" pitchFamily="18" charset="0"/>
              </a:rPr>
              <a:t>In simple words - Turnover in case of Futures is total of </a:t>
            </a:r>
            <a:r>
              <a:rPr lang="en-IN" sz="2000" b="1" u="sng" dirty="0">
                <a:solidFill>
                  <a:srgbClr val="0070C0"/>
                </a:solidFill>
                <a:latin typeface="Book Antiqua" pitchFamily="18" charset="0"/>
              </a:rPr>
              <a:t>transaction-wise profit or loss on absolute basis</a:t>
            </a:r>
            <a:r>
              <a:rPr lang="en-IN" sz="2000" b="1" dirty="0">
                <a:solidFill>
                  <a:srgbClr val="0070C0"/>
                </a:solidFill>
                <a:latin typeface="Book Antiqua" pitchFamily="18" charset="0"/>
              </a:rPr>
              <a:t>.</a:t>
            </a:r>
            <a:r>
              <a:rPr lang="en-IN" sz="2000" b="1" dirty="0">
                <a:latin typeface="Book Antiqua" pitchFamily="18" charset="0"/>
              </a:rPr>
              <a:t> (i.e. ignoring the negative sign)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Options: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marL="457200" indent="-457200" algn="just">
              <a:lnSpc>
                <a:spcPct val="150000"/>
              </a:lnSpc>
            </a:pPr>
            <a:endParaRPr lang="en-IN" sz="2000" b="1" dirty="0">
              <a:latin typeface="Book Antiqua" pitchFamily="18" charset="0"/>
              <a:ea typeface="Calibri"/>
              <a:cs typeface="Times New Roman"/>
            </a:endParaRPr>
          </a:p>
        </p:txBody>
      </p:sp>
      <p:sp>
        <p:nvSpPr>
          <p:cNvPr id="6" name="TextBox 5"/>
          <p:cNvSpPr txBox="1"/>
          <p:nvPr/>
        </p:nvSpPr>
        <p:spPr>
          <a:xfrm>
            <a:off x="0" y="4643446"/>
            <a:ext cx="9001156" cy="707886"/>
          </a:xfrm>
          <a:prstGeom prst="rect">
            <a:avLst/>
          </a:prstGeom>
          <a:noFill/>
        </p:spPr>
        <p:txBody>
          <a:bodyPr wrap="square" rtlCol="0">
            <a:spAutoFit/>
          </a:bodyPr>
          <a:lstStyle/>
          <a:p>
            <a:pPr algn="just"/>
            <a:r>
              <a:rPr lang="en-IN" sz="2000" b="1" dirty="0">
                <a:latin typeface="Book Antiqua" pitchFamily="18" charset="0"/>
              </a:rPr>
              <a:t>In simple words - Turnover in case of Options is Sell side Premium or buy side premium, </a:t>
            </a:r>
            <a:r>
              <a:rPr lang="en-IN" sz="2000" b="1" u="sng" dirty="0">
                <a:solidFill>
                  <a:srgbClr val="0070C0"/>
                </a:solidFill>
                <a:latin typeface="Book Antiqua" pitchFamily="18" charset="0"/>
              </a:rPr>
              <a:t>whichever is higher</a:t>
            </a:r>
            <a:r>
              <a:rPr lang="en-IN" sz="2000" b="1" dirty="0">
                <a:latin typeface="Book Antiqua" pitchFamily="18" charset="0"/>
              </a:rPr>
              <a:t>.</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43050"/>
            <a:ext cx="9144000" cy="268129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Options: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US" sz="2000" b="1" u="sng" dirty="0">
                <a:latin typeface="Book Antiqua" pitchFamily="18" charset="0"/>
                <a:ea typeface="Calibri"/>
                <a:cs typeface="Times New Roman"/>
              </a:rPr>
              <a:t>Example</a:t>
            </a:r>
            <a:r>
              <a:rPr lang="en-US" sz="2000" b="1" dirty="0">
                <a:latin typeface="Book Antiqua" pitchFamily="18" charset="0"/>
                <a:ea typeface="Calibri"/>
                <a:cs typeface="Times New Roman"/>
              </a:rPr>
              <a:t>: </a:t>
            </a:r>
            <a:r>
              <a:rPr lang="en-US" sz="2000" b="1" dirty="0">
                <a:solidFill>
                  <a:srgbClr val="0070C0"/>
                </a:solidFill>
                <a:latin typeface="Book Antiqua" pitchFamily="18" charset="0"/>
                <a:ea typeface="Calibri"/>
                <a:cs typeface="Times New Roman"/>
              </a:rPr>
              <a:t>Call Option purchased</a:t>
            </a:r>
          </a:p>
          <a:p>
            <a:pPr marL="457200" indent="-457200" algn="just">
              <a:lnSpc>
                <a:spcPct val="150000"/>
              </a:lnSpc>
              <a:buFont typeface="Arial" charset="0"/>
              <a:buChar char="•"/>
            </a:pPr>
            <a:r>
              <a:rPr lang="en-US" sz="2000" b="1" dirty="0">
                <a:latin typeface="Book Antiqua" pitchFamily="18" charset="0"/>
                <a:ea typeface="Calibri"/>
                <a:cs typeface="Times New Roman"/>
              </a:rPr>
              <a:t>Premium paid – Rs. 100</a:t>
            </a:r>
          </a:p>
          <a:p>
            <a:pPr marL="457200" indent="-457200" algn="just">
              <a:lnSpc>
                <a:spcPct val="150000"/>
              </a:lnSpc>
              <a:buFont typeface="Arial" charset="0"/>
              <a:buChar char="•"/>
            </a:pPr>
            <a:r>
              <a:rPr lang="en-US" sz="2000" b="1" dirty="0">
                <a:latin typeface="Book Antiqua" pitchFamily="18" charset="0"/>
                <a:ea typeface="Calibri"/>
                <a:cs typeface="Times New Roman"/>
              </a:rPr>
              <a:t>Premium received – Rs. 120</a:t>
            </a:r>
          </a:p>
          <a:p>
            <a:pPr marL="457200" indent="-457200" algn="just">
              <a:lnSpc>
                <a:spcPct val="150000"/>
              </a:lnSpc>
              <a:buFont typeface="Arial" charset="0"/>
              <a:buChar char="•"/>
            </a:pPr>
            <a:r>
              <a:rPr lang="en-US" sz="2000" b="1" dirty="0">
                <a:latin typeface="Book Antiqua" pitchFamily="18" charset="0"/>
                <a:ea typeface="Calibri"/>
                <a:cs typeface="Times New Roman"/>
              </a:rPr>
              <a:t>What will be the Turnover?</a:t>
            </a:r>
          </a:p>
          <a:p>
            <a:pPr lvl="1" algn="just">
              <a:lnSpc>
                <a:spcPct val="150000"/>
              </a:lnSpc>
            </a:pPr>
            <a:r>
              <a:rPr lang="en-US" sz="2000" b="1" dirty="0">
                <a:latin typeface="Book Antiqua" pitchFamily="18" charset="0"/>
                <a:ea typeface="Calibri"/>
                <a:cs typeface="Times New Roman"/>
              </a:rPr>
              <a:t>(a) Rs. 20</a:t>
            </a:r>
          </a:p>
          <a:p>
            <a:pPr lvl="1" algn="just">
              <a:lnSpc>
                <a:spcPct val="150000"/>
              </a:lnSpc>
            </a:pPr>
            <a:r>
              <a:rPr lang="en-US" sz="2000" b="1" dirty="0">
                <a:latin typeface="Book Antiqua" pitchFamily="18" charset="0"/>
                <a:ea typeface="Calibri"/>
                <a:cs typeface="Times New Roman"/>
              </a:rPr>
              <a:t>(b) Rs. 100</a:t>
            </a:r>
          </a:p>
          <a:p>
            <a:pPr lvl="1" algn="just">
              <a:lnSpc>
                <a:spcPct val="150000"/>
              </a:lnSpc>
            </a:pPr>
            <a:r>
              <a:rPr lang="en-US" sz="2000" b="1" dirty="0">
                <a:latin typeface="Book Antiqua" pitchFamily="18" charset="0"/>
                <a:ea typeface="Calibri"/>
                <a:cs typeface="Times New Roman"/>
              </a:rPr>
              <a:t>(c) Rs. 120</a:t>
            </a:r>
          </a:p>
          <a:p>
            <a:pPr lvl="1" algn="just">
              <a:lnSpc>
                <a:spcPct val="150000"/>
              </a:lnSpc>
            </a:pPr>
            <a:r>
              <a:rPr lang="en-US" sz="2000" b="1" dirty="0">
                <a:latin typeface="Book Antiqua" pitchFamily="18" charset="0"/>
                <a:ea typeface="Calibri"/>
                <a:cs typeface="Times New Roman"/>
              </a:rPr>
              <a:t>(d) Rs. 140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Options: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US" sz="2000" b="1" u="sng" dirty="0">
                <a:latin typeface="Book Antiqua" pitchFamily="18" charset="0"/>
                <a:ea typeface="Calibri"/>
                <a:cs typeface="Times New Roman"/>
              </a:rPr>
              <a:t>Example</a:t>
            </a:r>
            <a:r>
              <a:rPr lang="en-US" sz="2000" b="1" dirty="0">
                <a:latin typeface="Book Antiqua" pitchFamily="18" charset="0"/>
                <a:ea typeface="Calibri"/>
                <a:cs typeface="Times New Roman"/>
              </a:rPr>
              <a:t>: </a:t>
            </a:r>
            <a:r>
              <a:rPr lang="en-US" sz="2000" b="1" dirty="0">
                <a:solidFill>
                  <a:srgbClr val="0070C0"/>
                </a:solidFill>
                <a:latin typeface="Book Antiqua" pitchFamily="18" charset="0"/>
                <a:ea typeface="Calibri"/>
                <a:cs typeface="Times New Roman"/>
              </a:rPr>
              <a:t>Call Option purchased</a:t>
            </a:r>
          </a:p>
          <a:p>
            <a:pPr marL="457200" indent="-457200" algn="just">
              <a:lnSpc>
                <a:spcPct val="150000"/>
              </a:lnSpc>
              <a:buFont typeface="Arial" charset="0"/>
              <a:buChar char="•"/>
            </a:pPr>
            <a:r>
              <a:rPr lang="en-US" sz="2000" b="1" dirty="0">
                <a:latin typeface="Book Antiqua" pitchFamily="18" charset="0"/>
                <a:ea typeface="Calibri"/>
                <a:cs typeface="Times New Roman"/>
              </a:rPr>
              <a:t>Premium paid – Rs. 100</a:t>
            </a:r>
          </a:p>
          <a:p>
            <a:pPr marL="457200" indent="-457200" algn="just">
              <a:lnSpc>
                <a:spcPct val="150000"/>
              </a:lnSpc>
              <a:buFont typeface="Arial" charset="0"/>
              <a:buChar char="•"/>
            </a:pPr>
            <a:r>
              <a:rPr lang="en-US" sz="2000" b="1" dirty="0">
                <a:latin typeface="Book Antiqua" pitchFamily="18" charset="0"/>
                <a:ea typeface="Calibri"/>
                <a:cs typeface="Times New Roman"/>
              </a:rPr>
              <a:t>Premium received – Rs. 120</a:t>
            </a:r>
          </a:p>
          <a:p>
            <a:pPr marL="457200" indent="-457200" algn="just">
              <a:lnSpc>
                <a:spcPct val="150000"/>
              </a:lnSpc>
              <a:buFont typeface="Arial" charset="0"/>
              <a:buChar char="•"/>
            </a:pPr>
            <a:r>
              <a:rPr lang="en-US" sz="2000" b="1" dirty="0">
                <a:latin typeface="Book Antiqua" pitchFamily="18" charset="0"/>
                <a:ea typeface="Calibri"/>
                <a:cs typeface="Times New Roman"/>
              </a:rPr>
              <a:t>What will be the Turnover?</a:t>
            </a:r>
          </a:p>
          <a:p>
            <a:pPr lvl="1" algn="just">
              <a:lnSpc>
                <a:spcPct val="150000"/>
              </a:lnSpc>
            </a:pPr>
            <a:r>
              <a:rPr lang="en-US" sz="2000" b="1" dirty="0">
                <a:solidFill>
                  <a:srgbClr val="FF0000"/>
                </a:solidFill>
                <a:latin typeface="Book Antiqua" pitchFamily="18" charset="0"/>
                <a:ea typeface="Calibri"/>
                <a:cs typeface="Times New Roman"/>
              </a:rPr>
              <a:t>(a) Rs. 20</a:t>
            </a:r>
          </a:p>
          <a:p>
            <a:pPr lvl="1" algn="just">
              <a:lnSpc>
                <a:spcPct val="150000"/>
              </a:lnSpc>
            </a:pPr>
            <a:r>
              <a:rPr lang="en-US" sz="2000" b="1" dirty="0">
                <a:solidFill>
                  <a:srgbClr val="FF0000"/>
                </a:solidFill>
                <a:latin typeface="Book Antiqua" pitchFamily="18" charset="0"/>
                <a:ea typeface="Calibri"/>
                <a:cs typeface="Times New Roman"/>
              </a:rPr>
              <a:t>(b) Rs. 100</a:t>
            </a:r>
          </a:p>
          <a:p>
            <a:pPr lvl="1" algn="just">
              <a:lnSpc>
                <a:spcPct val="150000"/>
              </a:lnSpc>
            </a:pPr>
            <a:r>
              <a:rPr lang="en-US" sz="2000" b="1" dirty="0">
                <a:solidFill>
                  <a:srgbClr val="00B050"/>
                </a:solidFill>
                <a:latin typeface="Book Antiqua" pitchFamily="18" charset="0"/>
                <a:ea typeface="Calibri"/>
                <a:cs typeface="Times New Roman"/>
              </a:rPr>
              <a:t>(c) Rs. 120</a:t>
            </a:r>
          </a:p>
          <a:p>
            <a:pPr lvl="1" algn="just">
              <a:lnSpc>
                <a:spcPct val="150000"/>
              </a:lnSpc>
            </a:pPr>
            <a:r>
              <a:rPr lang="en-US" sz="2000" b="1" dirty="0">
                <a:solidFill>
                  <a:srgbClr val="FF0000"/>
                </a:solidFill>
                <a:latin typeface="Book Antiqua" pitchFamily="18" charset="0"/>
                <a:ea typeface="Calibri"/>
                <a:cs typeface="Times New Roman"/>
              </a:rPr>
              <a:t>(d) Rs. 140</a:t>
            </a:r>
          </a:p>
        </p:txBody>
      </p:sp>
    </p:spTree>
    <p:extLst>
      <p:ext uri="{BB962C8B-B14F-4D97-AF65-F5344CB8AC3E}">
        <p14:creationId xmlns:p14="http://schemas.microsoft.com/office/powerpoint/2010/main" val="18719379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Options: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US" sz="2000" b="1" u="sng" dirty="0">
                <a:latin typeface="Book Antiqua" pitchFamily="18" charset="0"/>
                <a:ea typeface="Calibri"/>
                <a:cs typeface="Times New Roman"/>
              </a:rPr>
              <a:t>Example</a:t>
            </a:r>
            <a:r>
              <a:rPr lang="en-US" sz="2000" b="1" dirty="0">
                <a:latin typeface="Book Antiqua" pitchFamily="18" charset="0"/>
                <a:ea typeface="Calibri"/>
                <a:cs typeface="Times New Roman"/>
              </a:rPr>
              <a:t>: </a:t>
            </a:r>
            <a:r>
              <a:rPr lang="en-US" sz="2000" b="1" dirty="0">
                <a:solidFill>
                  <a:srgbClr val="0070C0"/>
                </a:solidFill>
                <a:latin typeface="Book Antiqua" pitchFamily="18" charset="0"/>
                <a:ea typeface="Calibri"/>
                <a:cs typeface="Times New Roman"/>
              </a:rPr>
              <a:t>Call Option purchased</a:t>
            </a:r>
          </a:p>
          <a:p>
            <a:pPr marL="457200" indent="-457200" algn="just">
              <a:lnSpc>
                <a:spcPct val="150000"/>
              </a:lnSpc>
              <a:buFont typeface="Arial" charset="0"/>
              <a:buChar char="•"/>
            </a:pPr>
            <a:r>
              <a:rPr lang="en-US" sz="2000" b="1" dirty="0">
                <a:latin typeface="Book Antiqua" pitchFamily="18" charset="0"/>
                <a:ea typeface="Calibri"/>
                <a:cs typeface="Times New Roman"/>
              </a:rPr>
              <a:t>Premium paid – Rs. 100</a:t>
            </a:r>
          </a:p>
          <a:p>
            <a:pPr marL="457200" indent="-457200" algn="just">
              <a:lnSpc>
                <a:spcPct val="150000"/>
              </a:lnSpc>
              <a:buFont typeface="Arial" charset="0"/>
              <a:buChar char="•"/>
            </a:pPr>
            <a:r>
              <a:rPr lang="en-US" sz="2000" b="1" dirty="0">
                <a:latin typeface="Book Antiqua" pitchFamily="18" charset="0"/>
                <a:ea typeface="Calibri"/>
                <a:cs typeface="Times New Roman"/>
              </a:rPr>
              <a:t>Premium received – Rs. 80</a:t>
            </a:r>
          </a:p>
          <a:p>
            <a:pPr marL="457200" indent="-457200" algn="just">
              <a:lnSpc>
                <a:spcPct val="150000"/>
              </a:lnSpc>
              <a:buFont typeface="Arial" charset="0"/>
              <a:buChar char="•"/>
            </a:pPr>
            <a:r>
              <a:rPr lang="en-US" sz="2000" b="1" dirty="0">
                <a:latin typeface="Book Antiqua" pitchFamily="18" charset="0"/>
                <a:ea typeface="Calibri"/>
                <a:cs typeface="Times New Roman"/>
              </a:rPr>
              <a:t>What will be the Turnover?</a:t>
            </a:r>
          </a:p>
          <a:p>
            <a:pPr lvl="1" algn="just">
              <a:lnSpc>
                <a:spcPct val="150000"/>
              </a:lnSpc>
            </a:pPr>
            <a:r>
              <a:rPr lang="en-US" sz="2000" b="1" dirty="0">
                <a:latin typeface="Book Antiqua" pitchFamily="18" charset="0"/>
                <a:ea typeface="Calibri"/>
                <a:cs typeface="Times New Roman"/>
              </a:rPr>
              <a:t>(a) Rs. 20</a:t>
            </a:r>
          </a:p>
          <a:p>
            <a:pPr lvl="1" algn="just">
              <a:lnSpc>
                <a:spcPct val="150000"/>
              </a:lnSpc>
            </a:pPr>
            <a:r>
              <a:rPr lang="en-US" sz="2000" b="1" dirty="0">
                <a:latin typeface="Book Antiqua" pitchFamily="18" charset="0"/>
                <a:ea typeface="Calibri"/>
                <a:cs typeface="Times New Roman"/>
              </a:rPr>
              <a:t>(b) Rs. 800</a:t>
            </a:r>
          </a:p>
          <a:p>
            <a:pPr lvl="1" algn="just">
              <a:lnSpc>
                <a:spcPct val="150000"/>
              </a:lnSpc>
            </a:pPr>
            <a:r>
              <a:rPr lang="en-US" sz="2000" b="1" dirty="0">
                <a:latin typeface="Book Antiqua" pitchFamily="18" charset="0"/>
                <a:ea typeface="Calibri"/>
                <a:cs typeface="Times New Roman"/>
              </a:rPr>
              <a:t>(c) Rs. 100</a:t>
            </a:r>
          </a:p>
          <a:p>
            <a:pPr lvl="1" algn="just">
              <a:lnSpc>
                <a:spcPct val="150000"/>
              </a:lnSpc>
            </a:pPr>
            <a:r>
              <a:rPr lang="en-US" sz="2000" b="1" dirty="0">
                <a:latin typeface="Book Antiqua" pitchFamily="18" charset="0"/>
                <a:ea typeface="Calibri"/>
                <a:cs typeface="Times New Roman"/>
              </a:rPr>
              <a:t>(d) Rs. 120</a:t>
            </a:r>
          </a:p>
        </p:txBody>
      </p:sp>
    </p:spTree>
    <p:extLst>
      <p:ext uri="{BB962C8B-B14F-4D97-AF65-F5344CB8AC3E}">
        <p14:creationId xmlns:p14="http://schemas.microsoft.com/office/powerpoint/2010/main" val="5158335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Calculation of Turnover - Options:</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r>
              <a:rPr lang="en-US" sz="2000" b="1" u="sng" dirty="0">
                <a:latin typeface="Book Antiqua" pitchFamily="18" charset="0"/>
                <a:ea typeface="Calibri"/>
                <a:cs typeface="Times New Roman"/>
              </a:rPr>
              <a:t>Example</a:t>
            </a:r>
            <a:r>
              <a:rPr lang="en-US" sz="2000" b="1" dirty="0">
                <a:latin typeface="Book Antiqua" pitchFamily="18" charset="0"/>
                <a:ea typeface="Calibri"/>
                <a:cs typeface="Times New Roman"/>
              </a:rPr>
              <a:t>: </a:t>
            </a:r>
            <a:r>
              <a:rPr lang="en-US" sz="2000" b="1" dirty="0">
                <a:solidFill>
                  <a:srgbClr val="0070C0"/>
                </a:solidFill>
                <a:latin typeface="Book Antiqua" pitchFamily="18" charset="0"/>
                <a:ea typeface="Calibri"/>
                <a:cs typeface="Times New Roman"/>
              </a:rPr>
              <a:t>Call Option purchased</a:t>
            </a:r>
          </a:p>
          <a:p>
            <a:pPr marL="457200" indent="-457200" algn="just">
              <a:lnSpc>
                <a:spcPct val="150000"/>
              </a:lnSpc>
              <a:buFont typeface="Arial" charset="0"/>
              <a:buChar char="•"/>
            </a:pPr>
            <a:r>
              <a:rPr lang="en-US" sz="2000" b="1" dirty="0">
                <a:latin typeface="Book Antiqua" pitchFamily="18" charset="0"/>
                <a:ea typeface="Calibri"/>
                <a:cs typeface="Times New Roman"/>
              </a:rPr>
              <a:t>Premium paid – Rs. 100</a:t>
            </a:r>
          </a:p>
          <a:p>
            <a:pPr marL="457200" indent="-457200" algn="just">
              <a:lnSpc>
                <a:spcPct val="150000"/>
              </a:lnSpc>
              <a:buFont typeface="Arial" charset="0"/>
              <a:buChar char="•"/>
            </a:pPr>
            <a:r>
              <a:rPr lang="en-US" sz="2000" b="1" dirty="0">
                <a:latin typeface="Book Antiqua" pitchFamily="18" charset="0"/>
                <a:ea typeface="Calibri"/>
                <a:cs typeface="Times New Roman"/>
              </a:rPr>
              <a:t>Premium received – Rs. 80</a:t>
            </a:r>
          </a:p>
          <a:p>
            <a:pPr marL="457200" indent="-457200" algn="just">
              <a:lnSpc>
                <a:spcPct val="150000"/>
              </a:lnSpc>
              <a:buFont typeface="Arial" charset="0"/>
              <a:buChar char="•"/>
            </a:pPr>
            <a:r>
              <a:rPr lang="en-US" sz="2000" b="1" dirty="0">
                <a:latin typeface="Book Antiqua" pitchFamily="18" charset="0"/>
                <a:ea typeface="Calibri"/>
                <a:cs typeface="Times New Roman"/>
              </a:rPr>
              <a:t>What will be the Turnover?</a:t>
            </a:r>
          </a:p>
          <a:p>
            <a:pPr lvl="1" algn="just">
              <a:lnSpc>
                <a:spcPct val="150000"/>
              </a:lnSpc>
            </a:pPr>
            <a:r>
              <a:rPr lang="en-US" sz="2000" b="1" dirty="0">
                <a:solidFill>
                  <a:srgbClr val="FF0000"/>
                </a:solidFill>
                <a:latin typeface="Book Antiqua" pitchFamily="18" charset="0"/>
                <a:ea typeface="Calibri"/>
                <a:cs typeface="Times New Roman"/>
              </a:rPr>
              <a:t>(a) Rs. 20</a:t>
            </a:r>
          </a:p>
          <a:p>
            <a:pPr lvl="1" algn="just">
              <a:lnSpc>
                <a:spcPct val="150000"/>
              </a:lnSpc>
            </a:pPr>
            <a:r>
              <a:rPr lang="en-US" sz="2000" b="1" dirty="0">
                <a:solidFill>
                  <a:srgbClr val="FF0000"/>
                </a:solidFill>
                <a:latin typeface="Book Antiqua" pitchFamily="18" charset="0"/>
                <a:ea typeface="Calibri"/>
                <a:cs typeface="Times New Roman"/>
              </a:rPr>
              <a:t>(b) Rs. 80</a:t>
            </a:r>
          </a:p>
          <a:p>
            <a:pPr lvl="1" algn="just">
              <a:lnSpc>
                <a:spcPct val="150000"/>
              </a:lnSpc>
            </a:pPr>
            <a:r>
              <a:rPr lang="en-US" sz="2000" b="1" dirty="0">
                <a:solidFill>
                  <a:srgbClr val="00B050"/>
                </a:solidFill>
                <a:latin typeface="Book Antiqua" pitchFamily="18" charset="0"/>
                <a:ea typeface="Calibri"/>
                <a:cs typeface="Times New Roman"/>
              </a:rPr>
              <a:t>(c) Rs. 100</a:t>
            </a:r>
          </a:p>
          <a:p>
            <a:pPr lvl="1" algn="just">
              <a:lnSpc>
                <a:spcPct val="150000"/>
              </a:lnSpc>
            </a:pPr>
            <a:r>
              <a:rPr lang="en-US" sz="2000" b="1" dirty="0">
                <a:solidFill>
                  <a:srgbClr val="FF0000"/>
                </a:solidFill>
                <a:latin typeface="Book Antiqua" pitchFamily="18" charset="0"/>
                <a:ea typeface="Calibri"/>
                <a:cs typeface="Times New Roman"/>
              </a:rPr>
              <a:t>(d) Rs. 120</a:t>
            </a:r>
          </a:p>
        </p:txBody>
      </p:sp>
    </p:spTree>
    <p:extLst>
      <p:ext uri="{BB962C8B-B14F-4D97-AF65-F5344CB8AC3E}">
        <p14:creationId xmlns:p14="http://schemas.microsoft.com/office/powerpoint/2010/main" val="16518434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643998" cy="584775"/>
          </a:xfrm>
          <a:prstGeom prst="rect">
            <a:avLst/>
          </a:prstGeom>
          <a:noFill/>
        </p:spPr>
        <p:txBody>
          <a:bodyPr wrap="square" rtlCol="0">
            <a:spAutoFit/>
          </a:bodyPr>
          <a:lstStyle/>
          <a:p>
            <a:r>
              <a:rPr lang="en-US" sz="3200" b="1" dirty="0">
                <a:solidFill>
                  <a:srgbClr val="002060"/>
                </a:solidFill>
                <a:latin typeface="Book Antiqua" pitchFamily="18" charset="0"/>
              </a:rPr>
              <a:t>Disclosure of Derivatives Turnover in ITR:</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a:bodyPr>
          <a:lstStyle/>
          <a:p>
            <a:pPr algn="just">
              <a:lnSpc>
                <a:spcPct val="150000"/>
              </a:lnSpc>
            </a:pPr>
            <a:endParaRPr lang="en-US" sz="2000" b="1" dirty="0">
              <a:solidFill>
                <a:srgbClr val="FF0000"/>
              </a:solidFill>
              <a:latin typeface="Book Antiqua" pitchFamily="18" charset="0"/>
              <a:ea typeface="Calibri"/>
              <a:cs typeface="Times New Roman"/>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44" y="2438400"/>
            <a:ext cx="8893652" cy="1972690"/>
          </a:xfrm>
          <a:prstGeom prst="rect">
            <a:avLst/>
          </a:prstGeom>
        </p:spPr>
      </p:pic>
    </p:spTree>
    <p:extLst>
      <p:ext uri="{BB962C8B-B14F-4D97-AF65-F5344CB8AC3E}">
        <p14:creationId xmlns:p14="http://schemas.microsoft.com/office/powerpoint/2010/main" val="4151491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93652" cy="1569660"/>
          </a:xfrm>
          <a:prstGeom prst="rect">
            <a:avLst/>
          </a:prstGeom>
          <a:noFill/>
        </p:spPr>
        <p:txBody>
          <a:bodyPr wrap="square" rtlCol="0">
            <a:spAutoFit/>
          </a:bodyPr>
          <a:lstStyle/>
          <a:p>
            <a:pPr algn="just"/>
            <a:r>
              <a:rPr lang="en-US" sz="3200" b="1" dirty="0">
                <a:solidFill>
                  <a:srgbClr val="002060"/>
                </a:solidFill>
                <a:latin typeface="Book Antiqua" pitchFamily="18" charset="0"/>
              </a:rPr>
              <a:t>New Business Codes in ITR - also to be reported in Clause 10(a) of the Tax Audit Report:</a:t>
            </a:r>
            <a:endParaRPr lang="en-IN" sz="3200" b="1" dirty="0">
              <a:solidFill>
                <a:srgbClr val="002060"/>
              </a:solidFill>
              <a:latin typeface="Book Antiqua" pitchFamily="18" charset="0"/>
            </a:endParaRPr>
          </a:p>
        </p:txBody>
      </p:sp>
      <p:cxnSp>
        <p:nvCxnSpPr>
          <p:cNvPr id="9" name="Straight Connector 8"/>
          <p:cNvCxnSpPr/>
          <p:nvPr/>
        </p:nvCxnSpPr>
        <p:spPr>
          <a:xfrm>
            <a:off x="0" y="1843236"/>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843236"/>
            <a:ext cx="8572560" cy="5014764"/>
          </a:xfrm>
          <a:prstGeom prst="rect">
            <a:avLst/>
          </a:prstGeom>
          <a:noFill/>
        </p:spPr>
        <p:txBody>
          <a:bodyPr wrap="square" rtlCol="0">
            <a:normAutofit fontScale="85000" lnSpcReduction="10000"/>
          </a:bodyPr>
          <a:lstStyle/>
          <a:p>
            <a:pPr marL="457200" indent="-457200" algn="just">
              <a:lnSpc>
                <a:spcPct val="150000"/>
              </a:lnSpc>
              <a:buAutoNum type="arabicPeriod"/>
            </a:pPr>
            <a:r>
              <a:rPr lang="en-US" sz="2000" b="1" dirty="0">
                <a:latin typeface="Book Antiqua" pitchFamily="18" charset="0"/>
                <a:ea typeface="Calibri"/>
                <a:cs typeface="Times New Roman"/>
              </a:rPr>
              <a:t>09029 — </a:t>
            </a:r>
            <a:r>
              <a:rPr lang="en-US" sz="2000" b="1" dirty="0">
                <a:solidFill>
                  <a:srgbClr val="FF0000"/>
                </a:solidFill>
                <a:latin typeface="Book Antiqua" pitchFamily="18" charset="0"/>
                <a:ea typeface="Calibri"/>
                <a:cs typeface="Times New Roman"/>
              </a:rPr>
              <a:t>Commission Agents</a:t>
            </a:r>
            <a:r>
              <a:rPr lang="en-US" sz="2000" b="1" dirty="0">
                <a:latin typeface="Book Antiqua" pitchFamily="18" charset="0"/>
                <a:ea typeface="Calibri"/>
                <a:cs typeface="Times New Roman"/>
              </a:rPr>
              <a:t> (</a:t>
            </a:r>
            <a:r>
              <a:rPr lang="en-US" sz="2000" b="1" dirty="0" err="1">
                <a:latin typeface="Book Antiqua" pitchFamily="18" charset="0"/>
                <a:ea typeface="Calibri"/>
                <a:cs typeface="Times New Roman"/>
              </a:rPr>
              <a:t>Kachcha</a:t>
            </a:r>
            <a:r>
              <a:rPr lang="en-US" sz="2000" b="1" dirty="0">
                <a:latin typeface="Book Antiqua" pitchFamily="18" charset="0"/>
                <a:ea typeface="Calibri"/>
                <a:cs typeface="Times New Roman"/>
              </a:rPr>
              <a:t> </a:t>
            </a:r>
            <a:r>
              <a:rPr lang="en-US" sz="2000" b="1" dirty="0" err="1">
                <a:latin typeface="Book Antiqua" pitchFamily="18" charset="0"/>
                <a:ea typeface="Calibri"/>
                <a:cs typeface="Times New Roman"/>
              </a:rPr>
              <a:t>Arahtiya</a:t>
            </a:r>
            <a:r>
              <a:rPr lang="en-US" sz="2000" b="1" dirty="0">
                <a:latin typeface="Book Antiqua" pitchFamily="18" charset="0"/>
                <a:ea typeface="Calibri"/>
                <a:cs typeface="Times New Roman"/>
              </a:rPr>
              <a:t>): agents working purely under commission, without ownership of the goods traded — relevant to the 'commission agent excluded from 44AD' discussion earlier.</a:t>
            </a:r>
          </a:p>
          <a:p>
            <a:pPr marL="457200" indent="-457200" algn="just">
              <a:lnSpc>
                <a:spcPct val="150000"/>
              </a:lnSpc>
              <a:buAutoNum type="arabicPeriod"/>
            </a:pPr>
            <a:r>
              <a:rPr lang="en-US" sz="2000" b="1" dirty="0">
                <a:latin typeface="Book Antiqua" pitchFamily="18" charset="0"/>
                <a:ea typeface="Calibri"/>
                <a:cs typeface="Times New Roman"/>
              </a:rPr>
              <a:t>16021 — </a:t>
            </a:r>
            <a:r>
              <a:rPr lang="en-US" sz="2000" b="1" dirty="0">
                <a:solidFill>
                  <a:srgbClr val="FF0000"/>
                </a:solidFill>
                <a:latin typeface="Book Antiqua" pitchFamily="18" charset="0"/>
                <a:ea typeface="Calibri"/>
                <a:cs typeface="Times New Roman"/>
              </a:rPr>
              <a:t>Social Media Influencers</a:t>
            </a:r>
            <a:r>
              <a:rPr lang="en-US" sz="2000" b="1" dirty="0">
                <a:latin typeface="Book Antiqua" pitchFamily="18" charset="0"/>
                <a:ea typeface="Calibri"/>
                <a:cs typeface="Times New Roman"/>
              </a:rPr>
              <a:t>: covers earnings from brand deals, sponsored promotions and similar digital-economy income streams.</a:t>
            </a:r>
          </a:p>
          <a:p>
            <a:pPr marL="457200" indent="-457200" algn="just">
              <a:lnSpc>
                <a:spcPct val="150000"/>
              </a:lnSpc>
              <a:buAutoNum type="arabicPeriod"/>
            </a:pPr>
            <a:r>
              <a:rPr lang="en-US" sz="2000" b="1" dirty="0">
                <a:latin typeface="Book Antiqua" pitchFamily="18" charset="0"/>
                <a:ea typeface="Calibri"/>
                <a:cs typeface="Times New Roman"/>
              </a:rPr>
              <a:t>21009 — </a:t>
            </a:r>
            <a:r>
              <a:rPr lang="en-US" sz="2000" b="1" dirty="0">
                <a:solidFill>
                  <a:srgbClr val="FF0000"/>
                </a:solidFill>
                <a:latin typeface="Book Antiqua" pitchFamily="18" charset="0"/>
                <a:ea typeface="Calibri"/>
                <a:cs typeface="Times New Roman"/>
              </a:rPr>
              <a:t>Speculative Trading</a:t>
            </a:r>
            <a:r>
              <a:rPr lang="en-US" sz="2000" b="1" dirty="0">
                <a:latin typeface="Book Antiqua" pitchFamily="18" charset="0"/>
                <a:ea typeface="Calibri"/>
                <a:cs typeface="Times New Roman"/>
              </a:rPr>
              <a:t>: Intraday trading or trades settled the same day.</a:t>
            </a:r>
          </a:p>
          <a:p>
            <a:pPr marL="457200" indent="-457200" algn="just">
              <a:lnSpc>
                <a:spcPct val="150000"/>
              </a:lnSpc>
              <a:buAutoNum type="arabicPeriod"/>
            </a:pPr>
            <a:r>
              <a:rPr lang="en-US" sz="2000" b="1" dirty="0">
                <a:latin typeface="Book Antiqua" pitchFamily="18" charset="0"/>
                <a:ea typeface="Calibri"/>
                <a:cs typeface="Times New Roman"/>
              </a:rPr>
              <a:t>21010 — </a:t>
            </a:r>
            <a:r>
              <a:rPr lang="en-US" sz="2000" b="1" dirty="0">
                <a:solidFill>
                  <a:srgbClr val="FF0000"/>
                </a:solidFill>
                <a:latin typeface="Book Antiqua" pitchFamily="18" charset="0"/>
                <a:ea typeface="Calibri"/>
                <a:cs typeface="Times New Roman"/>
              </a:rPr>
              <a:t>Futures &amp; Options (F&amp;O) Trading</a:t>
            </a:r>
            <a:r>
              <a:rPr lang="en-US" sz="2000" b="1" dirty="0">
                <a:latin typeface="Book Antiqua" pitchFamily="18" charset="0"/>
                <a:ea typeface="Calibri"/>
                <a:cs typeface="Times New Roman"/>
              </a:rPr>
              <a:t>: trading in derivatives on recognised stock exchanges.</a:t>
            </a:r>
          </a:p>
          <a:p>
            <a:pPr marL="457200" indent="-457200" algn="just">
              <a:lnSpc>
                <a:spcPct val="150000"/>
              </a:lnSpc>
              <a:buAutoNum type="arabicPeriod"/>
            </a:pPr>
            <a:r>
              <a:rPr lang="en-US" sz="2000" b="1" dirty="0">
                <a:latin typeface="Book Antiqua" pitchFamily="18" charset="0"/>
                <a:ea typeface="Calibri"/>
                <a:cs typeface="Times New Roman"/>
              </a:rPr>
              <a:t>21011 — </a:t>
            </a:r>
            <a:r>
              <a:rPr lang="en-US" sz="2000" b="1" dirty="0">
                <a:solidFill>
                  <a:srgbClr val="FF0000"/>
                </a:solidFill>
                <a:latin typeface="Book Antiqua" pitchFamily="18" charset="0"/>
                <a:ea typeface="Calibri"/>
                <a:cs typeface="Times New Roman"/>
              </a:rPr>
              <a:t>Buying and Selling Shares</a:t>
            </a:r>
            <a:r>
              <a:rPr lang="en-US" sz="2000" b="1" dirty="0">
                <a:latin typeface="Book Antiqua" pitchFamily="18" charset="0"/>
                <a:ea typeface="Calibri"/>
                <a:cs typeface="Times New Roman"/>
              </a:rPr>
              <a:t>: delivery-based equity trading.</a:t>
            </a:r>
          </a:p>
          <a:p>
            <a:pPr marL="457200" indent="-457200" algn="just">
              <a:lnSpc>
                <a:spcPct val="150000"/>
              </a:lnSpc>
              <a:buAutoNum type="arabicPeriod"/>
            </a:pPr>
            <a:r>
              <a:rPr lang="en-US" sz="2000" b="1" dirty="0">
                <a:latin typeface="Book Antiqua" pitchFamily="18" charset="0"/>
                <a:ea typeface="Calibri"/>
                <a:cs typeface="Times New Roman"/>
              </a:rPr>
              <a:t>Selecting the correct business code assists in avoiding automated mismatch flags and helps the Department correctly classify the nature of income for risk-assessment purposes.</a:t>
            </a:r>
          </a:p>
        </p:txBody>
      </p:sp>
      <p:sp>
        <p:nvSpPr>
          <p:cNvPr id="5" name="TextBox 4"/>
          <p:cNvSpPr txBox="1"/>
          <p:nvPr/>
        </p:nvSpPr>
        <p:spPr>
          <a:xfrm>
            <a:off x="0" y="6372036"/>
            <a:ext cx="9144000" cy="369332"/>
          </a:xfrm>
          <a:prstGeom prst="rect">
            <a:avLst/>
          </a:prstGeom>
          <a:noFill/>
        </p:spPr>
        <p:txBody>
          <a:bodyPr wrap="square" rtlCol="0">
            <a:spAutoFit/>
          </a:bodyPr>
          <a:lstStyle/>
          <a:p>
            <a:pPr algn="ctr"/>
            <a:r>
              <a:rPr lang="en-US" b="1" dirty="0">
                <a:solidFill>
                  <a:srgbClr val="0070C0"/>
                </a:solidFill>
                <a:latin typeface="Book Antiqua" charset="0"/>
                <a:ea typeface="Book Antiqua" charset="0"/>
                <a:cs typeface="Book Antiqua" charset="0"/>
              </a:rPr>
              <a:t>Correct business code = better classification and fewer automated mismatches.</a:t>
            </a:r>
          </a:p>
        </p:txBody>
      </p:sp>
    </p:spTree>
    <p:extLst>
      <p:ext uri="{BB962C8B-B14F-4D97-AF65-F5344CB8AC3E}">
        <p14:creationId xmlns:p14="http://schemas.microsoft.com/office/powerpoint/2010/main" val="1011142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2844" y="285728"/>
            <a:ext cx="8893652" cy="584775"/>
          </a:xfrm>
          <a:prstGeom prst="rect">
            <a:avLst/>
          </a:prstGeom>
          <a:noFill/>
        </p:spPr>
        <p:txBody>
          <a:bodyPr wrap="square" rtlCol="0">
            <a:spAutoFit/>
          </a:bodyPr>
          <a:lstStyle/>
          <a:p>
            <a:r>
              <a:rPr lang="en-US" sz="3200" b="1" dirty="0">
                <a:solidFill>
                  <a:srgbClr val="002060"/>
                </a:solidFill>
                <a:latin typeface="Book Antiqua" pitchFamily="18" charset="0"/>
              </a:rPr>
              <a:t>Points to keep in mind while filing ITR:</a:t>
            </a:r>
            <a:endParaRPr lang="en-IN" sz="3200" b="1" dirty="0">
              <a:solidFill>
                <a:srgbClr val="002060"/>
              </a:solidFill>
              <a:latin typeface="Book Antiqua" pitchFamily="18" charset="0"/>
            </a:endParaRPr>
          </a:p>
        </p:txBody>
      </p:sp>
      <p:cxnSp>
        <p:nvCxnSpPr>
          <p:cNvPr id="9" name="Straight Connector 8"/>
          <p:cNvCxnSpPr/>
          <p:nvPr/>
        </p:nvCxnSpPr>
        <p:spPr>
          <a:xfrm>
            <a:off x="0" y="928670"/>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4282" y="1000108"/>
            <a:ext cx="8572560" cy="5857892"/>
          </a:xfrm>
          <a:prstGeom prst="rect">
            <a:avLst/>
          </a:prstGeom>
          <a:noFill/>
        </p:spPr>
        <p:txBody>
          <a:bodyPr wrap="square" rtlCol="0">
            <a:normAutofit fontScale="92500" lnSpcReduction="10000"/>
          </a:bodyPr>
          <a:lstStyle/>
          <a:p>
            <a:pPr marL="457200" indent="-457200" algn="just">
              <a:lnSpc>
                <a:spcPct val="150000"/>
              </a:lnSpc>
              <a:buAutoNum type="arabicPeriod"/>
            </a:pPr>
            <a:r>
              <a:rPr lang="en-US" sz="2000" b="1" dirty="0">
                <a:latin typeface="Book Antiqua" pitchFamily="18" charset="0"/>
                <a:ea typeface="Calibri"/>
                <a:cs typeface="Times New Roman"/>
              </a:rPr>
              <a:t>Ensure proper verification of AIS / TIS / 26AS, all SFT details, 26QB</a:t>
            </a:r>
          </a:p>
          <a:p>
            <a:pPr marL="457200" indent="-457200" algn="just">
              <a:lnSpc>
                <a:spcPct val="150000"/>
              </a:lnSpc>
              <a:buAutoNum type="arabicPeriod"/>
            </a:pPr>
            <a:r>
              <a:rPr lang="en-US" sz="2000" b="1" dirty="0">
                <a:latin typeface="Book Antiqua" pitchFamily="18" charset="0"/>
                <a:ea typeface="Calibri"/>
                <a:cs typeface="Times New Roman"/>
              </a:rPr>
              <a:t>TDS Mapping - reflecting correct head under which income offered</a:t>
            </a:r>
          </a:p>
          <a:p>
            <a:pPr marL="457200" indent="-457200" algn="just">
              <a:lnSpc>
                <a:spcPct val="150000"/>
              </a:lnSpc>
              <a:buAutoNum type="arabicPeriod"/>
            </a:pPr>
            <a:r>
              <a:rPr lang="en-US" sz="2000" b="1" dirty="0">
                <a:latin typeface="Book Antiqua" pitchFamily="18" charset="0"/>
                <a:ea typeface="Calibri"/>
                <a:cs typeface="Times New Roman"/>
              </a:rPr>
              <a:t>Remember to carry forward TDS if income not of current year</a:t>
            </a:r>
          </a:p>
          <a:p>
            <a:pPr marL="457200" indent="-457200" algn="just">
              <a:lnSpc>
                <a:spcPct val="150000"/>
              </a:lnSpc>
              <a:buAutoNum type="arabicPeriod"/>
            </a:pPr>
            <a:r>
              <a:rPr lang="en-US" sz="2000" b="1" dirty="0">
                <a:latin typeface="Book Antiqua" pitchFamily="18" charset="0"/>
                <a:ea typeface="Calibri"/>
                <a:cs typeface="Times New Roman"/>
              </a:rPr>
              <a:t>Verify Computation with Tax Audit Report (Part A - OI in ITR)</a:t>
            </a:r>
          </a:p>
          <a:p>
            <a:pPr marL="457200" indent="-457200" algn="just">
              <a:lnSpc>
                <a:spcPct val="150000"/>
              </a:lnSpc>
              <a:buAutoNum type="arabicPeriod"/>
            </a:pPr>
            <a:r>
              <a:rPr lang="en-US" sz="2000" b="1" dirty="0">
                <a:latin typeface="Book Antiqua" pitchFamily="18" charset="0"/>
                <a:ea typeface="Calibri"/>
                <a:cs typeface="Times New Roman"/>
              </a:rPr>
              <a:t>Reconciling GST Turnover with monthly / quarterly GST Returns (GSTR 3B /GSTR 1 / CMP-08)</a:t>
            </a:r>
          </a:p>
          <a:p>
            <a:pPr marL="457200" indent="-457200" algn="just">
              <a:lnSpc>
                <a:spcPct val="150000"/>
              </a:lnSpc>
              <a:buAutoNum type="arabicPeriod"/>
            </a:pPr>
            <a:r>
              <a:rPr lang="en-US" sz="2000" b="1" dirty="0">
                <a:latin typeface="Book Antiqua" pitchFamily="18" charset="0"/>
                <a:ea typeface="Calibri"/>
                <a:cs typeface="Times New Roman"/>
              </a:rPr>
              <a:t>Interest on IT Refund to be offered in ITR </a:t>
            </a:r>
            <a:r>
              <a:rPr lang="mr-IN" sz="2000" b="1" dirty="0">
                <a:latin typeface="Book Antiqua" pitchFamily="18" charset="0"/>
                <a:ea typeface="Calibri"/>
                <a:cs typeface="Times New Roman"/>
              </a:rPr>
              <a:t>–</a:t>
            </a:r>
            <a:r>
              <a:rPr lang="en-US" sz="2000" b="1" dirty="0">
                <a:latin typeface="Book Antiqua" pitchFamily="18" charset="0"/>
                <a:ea typeface="Calibri"/>
                <a:cs typeface="Times New Roman"/>
              </a:rPr>
              <a:t> Other Sources Income</a:t>
            </a:r>
          </a:p>
          <a:p>
            <a:pPr marL="457200" indent="-457200" algn="just">
              <a:lnSpc>
                <a:spcPct val="150000"/>
              </a:lnSpc>
              <a:buAutoNum type="arabicPeriod"/>
            </a:pPr>
            <a:r>
              <a:rPr lang="en-US" sz="2000" b="1" dirty="0">
                <a:latin typeface="Book Antiqua" pitchFamily="18" charset="0"/>
                <a:ea typeface="Calibri"/>
                <a:cs typeface="Times New Roman"/>
              </a:rPr>
              <a:t>Verify documents (registry) for Capital Gains from sale of immovable property</a:t>
            </a:r>
          </a:p>
          <a:p>
            <a:pPr marL="457200" indent="-457200" algn="just">
              <a:lnSpc>
                <a:spcPct val="150000"/>
              </a:lnSpc>
              <a:buAutoNum type="arabicPeriod"/>
            </a:pPr>
            <a:r>
              <a:rPr lang="en-US" sz="2000" b="1" dirty="0">
                <a:latin typeface="Book Antiqua" pitchFamily="18" charset="0"/>
                <a:ea typeface="Calibri"/>
                <a:cs typeface="Times New Roman"/>
              </a:rPr>
              <a:t>Select correct nature of business (21009: for intraday trading, 21010: for F&amp;O trading, 21011: for delivery based trading of shares, 16021 for social media influencers)</a:t>
            </a:r>
          </a:p>
          <a:p>
            <a:pPr marL="457200" indent="-457200" algn="just">
              <a:lnSpc>
                <a:spcPct val="150000"/>
              </a:lnSpc>
              <a:buAutoNum type="arabicPeriod"/>
            </a:pPr>
            <a:r>
              <a:rPr lang="en-US" sz="2000" b="1" dirty="0">
                <a:latin typeface="Book Antiqua" pitchFamily="18" charset="0"/>
                <a:ea typeface="Calibri"/>
                <a:cs typeface="Times New Roman"/>
              </a:rPr>
              <a:t>Advance tax Liability – if substantial 234B / 234C Interest</a:t>
            </a:r>
          </a:p>
          <a:p>
            <a:pPr marL="457200" indent="-457200" algn="just">
              <a:lnSpc>
                <a:spcPct val="150000"/>
              </a:lnSpc>
              <a:buAutoNum type="arabicPeriod"/>
            </a:pPr>
            <a:r>
              <a:rPr lang="en-US" sz="2000" b="1" dirty="0">
                <a:latin typeface="Book Antiqua" pitchFamily="18" charset="0"/>
                <a:ea typeface="Calibri"/>
                <a:cs typeface="Times New Roman"/>
              </a:rPr>
              <a:t>Return of loss should be filed within due date.</a:t>
            </a:r>
          </a:p>
          <a:p>
            <a:pPr marL="457200" indent="-457200" algn="just">
              <a:lnSpc>
                <a:spcPct val="150000"/>
              </a:lnSpc>
              <a:buAutoNum type="arabicPeriod"/>
            </a:pPr>
            <a:endParaRPr lang="en-US" sz="2000" b="1" dirty="0">
              <a:latin typeface="Book Antiqua" pitchFamily="18" charset="0"/>
              <a:ea typeface="Calibri"/>
              <a:cs typeface="Times New Roman"/>
            </a:endParaRPr>
          </a:p>
          <a:p>
            <a:pPr marL="457200" indent="-457200" algn="just">
              <a:lnSpc>
                <a:spcPct val="150000"/>
              </a:lnSpc>
              <a:buAutoNum type="arabicPeriod"/>
            </a:pPr>
            <a:endParaRPr lang="en-US" sz="2000" b="1" dirty="0">
              <a:latin typeface="Book Antiqua" pitchFamily="18" charset="0"/>
              <a:ea typeface="Calibri"/>
              <a:cs typeface="Times New Roman"/>
            </a:endParaRPr>
          </a:p>
        </p:txBody>
      </p:sp>
    </p:spTree>
    <p:extLst>
      <p:ext uri="{BB962C8B-B14F-4D97-AF65-F5344CB8AC3E}">
        <p14:creationId xmlns:p14="http://schemas.microsoft.com/office/powerpoint/2010/main" val="3684389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5984" y="1701217"/>
            <a:ext cx="6357982" cy="584775"/>
          </a:xfrm>
          <a:prstGeom prst="rect">
            <a:avLst/>
          </a:prstGeom>
          <a:noFill/>
        </p:spPr>
        <p:txBody>
          <a:bodyPr wrap="square" rtlCol="0">
            <a:spAutoFit/>
          </a:bodyPr>
          <a:lstStyle/>
          <a:p>
            <a:r>
              <a:rPr lang="en-US" sz="3200" b="1" dirty="0">
                <a:solidFill>
                  <a:srgbClr val="002060"/>
                </a:solidFill>
                <a:latin typeface="Book Antiqua" pitchFamily="18" charset="0"/>
              </a:rPr>
              <a:t>Thank You !</a:t>
            </a:r>
            <a:endParaRPr lang="en-IN" sz="3200" b="1" dirty="0">
              <a:solidFill>
                <a:srgbClr val="002060"/>
              </a:solidFill>
              <a:latin typeface="Book Antiqua" pitchFamily="18" charset="0"/>
            </a:endParaRPr>
          </a:p>
        </p:txBody>
      </p:sp>
      <p:cxnSp>
        <p:nvCxnSpPr>
          <p:cNvPr id="9" name="Straight Connector 8"/>
          <p:cNvCxnSpPr/>
          <p:nvPr/>
        </p:nvCxnSpPr>
        <p:spPr>
          <a:xfrm>
            <a:off x="32" y="2571744"/>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428860" y="2857496"/>
            <a:ext cx="6357982" cy="3786190"/>
          </a:xfrm>
          <a:prstGeom prst="rect">
            <a:avLst/>
          </a:prstGeom>
          <a:noFill/>
        </p:spPr>
        <p:txBody>
          <a:bodyPr wrap="square" rtlCol="0">
            <a:normAutofit/>
          </a:bodyPr>
          <a:lstStyle/>
          <a:p>
            <a:pPr marL="457200" indent="-457200" algn="just">
              <a:lnSpc>
                <a:spcPct val="150000"/>
              </a:lnSpc>
            </a:pPr>
            <a:r>
              <a:rPr lang="en-US" sz="2000" dirty="0">
                <a:latin typeface="Book Antiqua" pitchFamily="18" charset="0"/>
                <a:ea typeface="Calibri"/>
                <a:cs typeface="Times New Roman"/>
              </a:rPr>
              <a:t>CA. Apurva Mehta</a:t>
            </a:r>
          </a:p>
          <a:p>
            <a:pPr marL="457200" indent="-457200" algn="just">
              <a:lnSpc>
                <a:spcPct val="150000"/>
              </a:lnSpc>
            </a:pPr>
            <a:endParaRPr lang="en-US" sz="2000" dirty="0">
              <a:latin typeface="Book Antiqua" pitchFamily="18" charset="0"/>
              <a:ea typeface="Calibri"/>
              <a:cs typeface="Times New Roman"/>
            </a:endParaRPr>
          </a:p>
        </p:txBody>
      </p:sp>
      <p:sp>
        <p:nvSpPr>
          <p:cNvPr id="5" name="TextBox 4"/>
          <p:cNvSpPr txBox="1"/>
          <p:nvPr/>
        </p:nvSpPr>
        <p:spPr>
          <a:xfrm>
            <a:off x="4932040" y="6211693"/>
            <a:ext cx="4211960" cy="646331"/>
          </a:xfrm>
          <a:prstGeom prst="rect">
            <a:avLst/>
          </a:prstGeom>
          <a:noFill/>
        </p:spPr>
        <p:txBody>
          <a:bodyPr wrap="square" rtlCol="0">
            <a:spAutoFit/>
          </a:bodyPr>
          <a:lstStyle/>
          <a:p>
            <a:r>
              <a:rPr lang="en-US" dirty="0">
                <a:latin typeface="Book Antiqua" pitchFamily="18" charset="0"/>
              </a:rPr>
              <a:t>Date: 1</a:t>
            </a:r>
            <a:r>
              <a:rPr lang="en-US" baseline="30000" dirty="0">
                <a:latin typeface="Book Antiqua" pitchFamily="18" charset="0"/>
              </a:rPr>
              <a:t>st</a:t>
            </a:r>
            <a:r>
              <a:rPr lang="en-US" dirty="0">
                <a:latin typeface="Book Antiqua" pitchFamily="18" charset="0"/>
              </a:rPr>
              <a:t> October, 2026</a:t>
            </a:r>
          </a:p>
          <a:p>
            <a:r>
              <a:rPr lang="en-US" dirty="0">
                <a:latin typeface="Book Antiqua" pitchFamily="18" charset="0"/>
              </a:rPr>
              <a:t>Online Webinar hosted by DTC, ICAI</a:t>
            </a:r>
            <a:endParaRPr lang="en-IN" dirty="0">
              <a:latin typeface="Book Antiqua"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1890</TotalTime>
  <Words>8188</Words>
  <Application>Microsoft Office PowerPoint</Application>
  <PresentationFormat>On-screen Show (4:3)</PresentationFormat>
  <Paragraphs>659</Paragraphs>
  <Slides>89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Book Antiqua</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Apurva</dc:creator>
  <cp:lastModifiedBy>Direct Taxes Committee - ICAI</cp:lastModifiedBy>
  <cp:revision>348</cp:revision>
  <cp:lastPrinted>2026-10-01T07:41:47Z</cp:lastPrinted>
  <dcterms:created xsi:type="dcterms:W3CDTF">2026-06-26T09:30:32Z</dcterms:created>
  <dcterms:modified xsi:type="dcterms:W3CDTF">2026-10-05T05:08:59Z</dcterms:modified>
</cp:coreProperties>
</file>